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6" r:id="rId5"/>
    <p:sldMasterId id="2147483677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</p:sldIdLst>
  <p:sldSz cy="5143500" cx="9144000"/>
  <p:notesSz cx="6858000" cy="9144000"/>
  <p:embeddedFontLst>
    <p:embeddedFont>
      <p:font typeface="Roboto Slab"/>
      <p:regular r:id="rId30"/>
      <p:bold r:id="rId31"/>
    </p:embeddedFont>
    <p:embeddedFont>
      <p:font typeface="Roboto"/>
      <p:regular r:id="rId32"/>
      <p:bold r:id="rId33"/>
      <p:italic r:id="rId34"/>
      <p:boldItalic r:id="rId35"/>
    </p:embeddedFont>
    <p:embeddedFont>
      <p:font typeface="Proxima Nova"/>
      <p:regular r:id="rId36"/>
      <p:bold r:id="rId37"/>
      <p:italic r:id="rId38"/>
      <p:boldItalic r:id="rId39"/>
    </p:embeddedFont>
    <p:embeddedFont>
      <p:font typeface="Lato"/>
      <p:regular r:id="rId40"/>
      <p:bold r:id="rId41"/>
      <p:italic r:id="rId42"/>
      <p:boldItalic r:id="rId43"/>
    </p:embeddedFont>
    <p:embeddedFont>
      <p:font typeface="Proxima Nova Semibold"/>
      <p:regular r:id="rId44"/>
      <p:bold r:id="rId45"/>
      <p:boldItalic r:id="rId46"/>
    </p:embeddedFont>
    <p:embeddedFont>
      <p:font typeface="Open Sans"/>
      <p:regular r:id="rId47"/>
      <p:bold r:id="rId48"/>
      <p:italic r:id="rId49"/>
      <p:boldItalic r:id="rId5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C82977C-622A-41F8-8574-A6C7C84E56B8}">
  <a:tblStyle styleId="{EC82977C-622A-41F8-8574-A6C7C84E56B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Lato-regular.fntdata"/><Relationship Id="rId42" Type="http://schemas.openxmlformats.org/officeDocument/2006/relationships/font" Target="fonts/Lato-italic.fntdata"/><Relationship Id="rId41" Type="http://schemas.openxmlformats.org/officeDocument/2006/relationships/font" Target="fonts/Lato-bold.fntdata"/><Relationship Id="rId44" Type="http://schemas.openxmlformats.org/officeDocument/2006/relationships/font" Target="fonts/ProximaNovaSemibold-regular.fntdata"/><Relationship Id="rId43" Type="http://schemas.openxmlformats.org/officeDocument/2006/relationships/font" Target="fonts/Lato-boldItalic.fntdata"/><Relationship Id="rId46" Type="http://schemas.openxmlformats.org/officeDocument/2006/relationships/font" Target="fonts/ProximaNovaSemibold-boldItalic.fntdata"/><Relationship Id="rId45" Type="http://schemas.openxmlformats.org/officeDocument/2006/relationships/font" Target="fonts/ProximaNovaSemibold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48" Type="http://schemas.openxmlformats.org/officeDocument/2006/relationships/font" Target="fonts/OpenSans-bold.fntdata"/><Relationship Id="rId47" Type="http://schemas.openxmlformats.org/officeDocument/2006/relationships/font" Target="fonts/OpenSans-regular.fntdata"/><Relationship Id="rId49" Type="http://schemas.openxmlformats.org/officeDocument/2006/relationships/font" Target="fonts/OpenSans-italic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font" Target="fonts/RobotoSlab-bold.fntdata"/><Relationship Id="rId30" Type="http://schemas.openxmlformats.org/officeDocument/2006/relationships/font" Target="fonts/RobotoSlab-regular.fntdata"/><Relationship Id="rId33" Type="http://schemas.openxmlformats.org/officeDocument/2006/relationships/font" Target="fonts/Roboto-bold.fntdata"/><Relationship Id="rId32" Type="http://schemas.openxmlformats.org/officeDocument/2006/relationships/font" Target="fonts/Roboto-regular.fntdata"/><Relationship Id="rId35" Type="http://schemas.openxmlformats.org/officeDocument/2006/relationships/font" Target="fonts/Roboto-boldItalic.fntdata"/><Relationship Id="rId34" Type="http://schemas.openxmlformats.org/officeDocument/2006/relationships/font" Target="fonts/Roboto-italic.fntdata"/><Relationship Id="rId37" Type="http://schemas.openxmlformats.org/officeDocument/2006/relationships/font" Target="fonts/ProximaNova-bold.fntdata"/><Relationship Id="rId36" Type="http://schemas.openxmlformats.org/officeDocument/2006/relationships/font" Target="fonts/ProximaNova-regular.fntdata"/><Relationship Id="rId39" Type="http://schemas.openxmlformats.org/officeDocument/2006/relationships/font" Target="fonts/ProximaNova-boldItalic.fntdata"/><Relationship Id="rId38" Type="http://schemas.openxmlformats.org/officeDocument/2006/relationships/font" Target="fonts/ProximaNova-italic.fntdata"/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9" Type="http://schemas.openxmlformats.org/officeDocument/2006/relationships/slide" Target="slides/slide22.xml"/><Relationship Id="rId50" Type="http://schemas.openxmlformats.org/officeDocument/2006/relationships/font" Target="fonts/OpenSans-boldItalic.fntdata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docs.google.com/spreadsheets/d/1rcvjxZ6XRPOmue0wak0275YYffDan8zE/edit?usp=sharing&amp;ouid=112227085336250019241&amp;rtpof=true&amp;sd=true" TargetMode="External"/><Relationship Id="rId3" Type="http://schemas.openxmlformats.org/officeDocument/2006/relationships/hyperlink" Target="https://docs.google.com/spreadsheets/d/135UD1Uovd7JNfMZVmvew7VaiA4xCjXP-/edit?usp=sharing&amp;ouid=112227085336250019241&amp;rtpof=true&amp;sd=true" TargetMode="Externa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21c1ae817a_2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21c1ae817a_2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13e89c7d56e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13e89c7d56e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Board and BSC 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131f4a108e7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131f4a108e7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2.1B: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https://docs.google.com/spreadsheets/d/1rcvjxZ6XRPOmue0wak0275YYffDan8zE/edit?usp=sharing&amp;ouid=112227085336250019241&amp;rtpof=true&amp;sd=true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1.5B: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https://docs.google.com/spreadsheets/d/135UD1Uovd7JNfMZVmvew7VaiA4xCjXP-/edit?usp=sharing&amp;ouid=112227085336250019241&amp;rtpof=true&amp;sd=true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3e9546f9c4_13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13e9546f9c4_13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13e9546f9c4_13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13e9546f9c4_13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14300" lvl="0" marL="17780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Proxima Nova"/>
              <a:buChar char="•"/>
            </a:pPr>
            <a:r>
              <a:rPr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Fix </a:t>
            </a:r>
            <a:r>
              <a:rPr b="1"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critical deficiencies</a:t>
            </a:r>
            <a:r>
              <a:rPr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 across the district</a:t>
            </a:r>
            <a:endParaRPr sz="12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114300" lvl="0" marL="177800" rtl="0" algn="l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Proxima Nova"/>
              <a:buChar char="•"/>
            </a:pPr>
            <a:r>
              <a:rPr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14 full or </a:t>
            </a:r>
            <a:r>
              <a:rPr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partial</a:t>
            </a:r>
            <a:r>
              <a:rPr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b="1"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campus modernizations</a:t>
            </a:r>
            <a:endParaRPr b="1" sz="12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114300" lvl="0" marL="177800" rtl="0" algn="l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Proxima Nova"/>
              <a:buChar char="•"/>
            </a:pPr>
            <a:r>
              <a:rPr b="1"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Secure vestibules</a:t>
            </a:r>
            <a:r>
              <a:rPr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 at every campus</a:t>
            </a:r>
            <a:endParaRPr sz="12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139700" lvl="1" marL="520700" rtl="0" algn="l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Proxima Nova"/>
              <a:buChar char="•"/>
            </a:pPr>
            <a:r>
              <a:rPr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Fencing, camera replacement</a:t>
            </a:r>
            <a:endParaRPr sz="12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114300" lvl="0" marL="177800" rtl="0" algn="l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Proxima Nova"/>
              <a:buChar char="•"/>
            </a:pPr>
            <a:r>
              <a:rPr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Districtwide </a:t>
            </a:r>
            <a:r>
              <a:rPr b="1"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technology upgrades</a:t>
            </a:r>
            <a:endParaRPr b="1" sz="12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114300" lvl="0" marL="177800" rtl="0" algn="l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Proxima Nova"/>
              <a:buChar char="•"/>
            </a:pPr>
            <a:r>
              <a:rPr b="1"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Bus replacements </a:t>
            </a:r>
            <a:endParaRPr sz="12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114300" lvl="0" marL="177800" rtl="0" algn="l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Proxima Nova"/>
              <a:buChar char="•"/>
            </a:pPr>
            <a:r>
              <a:rPr b="1"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Competition fields</a:t>
            </a:r>
            <a:r>
              <a:rPr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 at all high schools  </a:t>
            </a:r>
            <a:endParaRPr sz="12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114300" lvl="0" marL="177800" rtl="0" algn="l">
              <a:spcBef>
                <a:spcPts val="1000"/>
              </a:spcBef>
              <a:spcAft>
                <a:spcPts val="1000"/>
              </a:spcAft>
              <a:buClr>
                <a:srgbClr val="3F3F3F"/>
              </a:buClr>
              <a:buSzPts val="1200"/>
              <a:buFont typeface="Proxima Nova"/>
              <a:buChar char="•"/>
            </a:pPr>
            <a:r>
              <a:rPr b="1"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Nelson Field </a:t>
            </a:r>
            <a:r>
              <a:rPr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and </a:t>
            </a:r>
            <a:r>
              <a:rPr b="1"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Bus Terminal</a:t>
            </a:r>
            <a:r>
              <a:rPr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 rebuild</a:t>
            </a:r>
            <a:endParaRPr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13e9546f9c4_13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13e9546f9c4_13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Matias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13e9546f9c4_13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13e9546f9c4_13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Matias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13e9546f9c4_13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13e9546f9c4_13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Matias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13e9546f9c4_13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13e9546f9c4_13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14300" lvl="0" marL="17780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Proxima Nova"/>
              <a:buChar char="•"/>
            </a:pPr>
            <a:r>
              <a:rPr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Fix </a:t>
            </a:r>
            <a:r>
              <a:rPr b="1"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critical deficiencies</a:t>
            </a:r>
            <a:r>
              <a:rPr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 across the district</a:t>
            </a:r>
            <a:endParaRPr sz="12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114300" lvl="0" marL="177800" rtl="0" algn="l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Proxima Nova"/>
              <a:buChar char="•"/>
            </a:pPr>
            <a:r>
              <a:rPr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14 full or </a:t>
            </a:r>
            <a:r>
              <a:rPr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partial</a:t>
            </a:r>
            <a:r>
              <a:rPr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b="1"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campus modernizations</a:t>
            </a:r>
            <a:endParaRPr b="1" sz="12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114300" lvl="0" marL="177800" rtl="0" algn="l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Proxima Nova"/>
              <a:buChar char="•"/>
            </a:pPr>
            <a:r>
              <a:rPr b="1"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Secure vestibules</a:t>
            </a:r>
            <a:r>
              <a:rPr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 at every campus</a:t>
            </a:r>
            <a:endParaRPr sz="12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139700" lvl="1" marL="520700" rtl="0" algn="l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Proxima Nova"/>
              <a:buChar char="•"/>
            </a:pPr>
            <a:r>
              <a:rPr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Fencing, camera replacement</a:t>
            </a:r>
            <a:endParaRPr sz="12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114300" lvl="0" marL="177800" rtl="0" algn="l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Proxima Nova"/>
              <a:buChar char="•"/>
            </a:pPr>
            <a:r>
              <a:rPr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Districtwide </a:t>
            </a:r>
            <a:r>
              <a:rPr b="1"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technology upgrades</a:t>
            </a:r>
            <a:endParaRPr b="1" sz="12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114300" lvl="0" marL="177800" rtl="0" algn="l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Proxima Nova"/>
              <a:buChar char="•"/>
            </a:pPr>
            <a:r>
              <a:rPr b="1"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Bus replacements </a:t>
            </a:r>
            <a:endParaRPr sz="12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114300" lvl="0" marL="177800" rtl="0" algn="l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Proxima Nova"/>
              <a:buChar char="•"/>
            </a:pPr>
            <a:r>
              <a:rPr b="1"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Competition fields</a:t>
            </a:r>
            <a:r>
              <a:rPr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 at all high schools  </a:t>
            </a:r>
            <a:endParaRPr sz="12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114300" lvl="0" marL="177800" rtl="0" algn="l">
              <a:spcBef>
                <a:spcPts val="1000"/>
              </a:spcBef>
              <a:spcAft>
                <a:spcPts val="1000"/>
              </a:spcAft>
              <a:buClr>
                <a:srgbClr val="3F3F3F"/>
              </a:buClr>
              <a:buSzPts val="1200"/>
              <a:buFont typeface="Proxima Nova"/>
              <a:buChar char="•"/>
            </a:pPr>
            <a:r>
              <a:rPr b="1"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Nelson Field </a:t>
            </a:r>
            <a:r>
              <a:rPr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and </a:t>
            </a:r>
            <a:r>
              <a:rPr b="1"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Bus Terminal</a:t>
            </a:r>
            <a:r>
              <a:rPr lang="en" sz="12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 rebuild</a:t>
            </a:r>
            <a:endParaRPr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13e9546f9c4_13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13e9546f9c4_13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Matias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13e9546f9c4_13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13e9546f9c4_13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Matias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Pink went partial to full mod. Blue newly introduced in proposal B.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2511fb1fd0_2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12511fb1fd0_2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Co-chairs - Carmen 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12511fb1fd0_2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12511fb1fd0_2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131f4a108e7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131f4a108e7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Frances </a:t>
            </a:r>
            <a:r>
              <a:rPr lang="en"/>
              <a:t>and Lynda to manage parking lot during the meeting and revisit it during Potential items for future discussion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131ca2d484b_1_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131ca2d484b_1_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Co-chairs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25f483bc3f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25f483bc3f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1e921a0a46_1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11e921a0a46_1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Frank/Co-Chairs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25f483bc3f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125f483bc3f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Frank/Co-Chairs 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2511fb1fd0_2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12511fb1fd0_2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Co-Chairs 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12511fb1fd0_2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12511fb1fd0_2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Co-chairs 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2511fb1fd0_2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12511fb1fd0_2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Co-chairs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125f483bc3f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125f483bc3f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Ed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jp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jp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9358" y="46333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/>
          <p:nvPr>
            <p:ph type="ctrTitle"/>
          </p:nvPr>
        </p:nvSpPr>
        <p:spPr>
          <a:xfrm>
            <a:off x="4194054" y="841772"/>
            <a:ext cx="4392900" cy="14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4C7"/>
              </a:buClr>
              <a:buSzPts val="4500"/>
              <a:buFont typeface="Arial"/>
              <a:buNone/>
              <a:defRPr sz="4500">
                <a:solidFill>
                  <a:srgbClr val="00A4C7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4194054" y="3052119"/>
            <a:ext cx="4392900" cy="7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46309B"/>
              </a:buClr>
              <a:buSzPts val="1800"/>
              <a:buNone/>
              <a:defRPr sz="1800">
                <a:solidFill>
                  <a:srgbClr val="46309B"/>
                </a:solidFill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58" name="Google Shape;58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/>
          <p:nvPr>
            <p:ph idx="1" type="body"/>
          </p:nvPr>
        </p:nvSpPr>
        <p:spPr>
          <a:xfrm>
            <a:off x="628650" y="1369219"/>
            <a:ext cx="7886700" cy="2641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1" name="Google Shape;61;p15"/>
          <p:cNvSpPr txBox="1"/>
          <p:nvPr>
            <p:ph idx="11" type="ftr"/>
          </p:nvPr>
        </p:nvSpPr>
        <p:spPr>
          <a:xfrm>
            <a:off x="2525197" y="4711656"/>
            <a:ext cx="443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4C7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3" name="Google Shape;63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"/>
          <p:cNvSpPr txBox="1"/>
          <p:nvPr>
            <p:ph type="title"/>
          </p:nvPr>
        </p:nvSpPr>
        <p:spPr>
          <a:xfrm>
            <a:off x="629841" y="342900"/>
            <a:ext cx="2949300" cy="11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4C7"/>
              </a:buClr>
              <a:buSzPts val="2400"/>
              <a:buFont typeface="Arial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" type="body"/>
          </p:nvPr>
        </p:nvSpPr>
        <p:spPr>
          <a:xfrm>
            <a:off x="3887391" y="740570"/>
            <a:ext cx="4629300" cy="34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67" name="Google Shape;67;p16"/>
          <p:cNvSpPr txBox="1"/>
          <p:nvPr>
            <p:ph idx="2" type="body"/>
          </p:nvPr>
        </p:nvSpPr>
        <p:spPr>
          <a:xfrm>
            <a:off x="629841" y="1543050"/>
            <a:ext cx="2949300" cy="26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68" name="Google Shape;68;p16"/>
          <p:cNvSpPr txBox="1"/>
          <p:nvPr>
            <p:ph idx="11" type="ftr"/>
          </p:nvPr>
        </p:nvSpPr>
        <p:spPr>
          <a:xfrm>
            <a:off x="2525197" y="4711656"/>
            <a:ext cx="443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wo Content">
  <p:cSld name="2_Two Conten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"/>
          <p:cNvSpPr txBox="1"/>
          <p:nvPr>
            <p:ph idx="1" type="body"/>
          </p:nvPr>
        </p:nvSpPr>
        <p:spPr>
          <a:xfrm>
            <a:off x="827484" y="1445514"/>
            <a:ext cx="3297300" cy="28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2pPr>
            <a:lvl3pPr indent="-2984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3pPr>
            <a:lvl4pPr indent="-2857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4pPr>
            <a:lvl5pPr indent="-2857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5pPr>
            <a:lvl6pPr indent="-2857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72" name="Google Shape;72;p17"/>
          <p:cNvSpPr txBox="1"/>
          <p:nvPr>
            <p:ph idx="2" type="body"/>
          </p:nvPr>
        </p:nvSpPr>
        <p:spPr>
          <a:xfrm>
            <a:off x="4240870" y="1442151"/>
            <a:ext cx="3297300" cy="28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2pPr>
            <a:lvl3pPr indent="-2984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3pPr>
            <a:lvl4pPr indent="-2857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4pPr>
            <a:lvl5pPr indent="-2857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5pPr>
            <a:lvl6pPr indent="-2857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73" name="Google Shape;73;p1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4C7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1" type="ftr"/>
          </p:nvPr>
        </p:nvSpPr>
        <p:spPr>
          <a:xfrm>
            <a:off x="2525197" y="4711656"/>
            <a:ext cx="443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5" name="Google Shape;75;p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4C7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8" name="Google Shape;78;p18"/>
          <p:cNvSpPr txBox="1"/>
          <p:nvPr>
            <p:ph idx="1" type="body"/>
          </p:nvPr>
        </p:nvSpPr>
        <p:spPr>
          <a:xfrm>
            <a:off x="629841" y="1260872"/>
            <a:ext cx="38682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79" name="Google Shape;79;p18"/>
          <p:cNvSpPr txBox="1"/>
          <p:nvPr>
            <p:ph idx="2" type="body"/>
          </p:nvPr>
        </p:nvSpPr>
        <p:spPr>
          <a:xfrm>
            <a:off x="629841" y="1878806"/>
            <a:ext cx="3868200" cy="24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81" name="Google Shape;81;p18"/>
          <p:cNvSpPr txBox="1"/>
          <p:nvPr>
            <p:ph idx="4" type="body"/>
          </p:nvPr>
        </p:nvSpPr>
        <p:spPr>
          <a:xfrm>
            <a:off x="4629150" y="1878806"/>
            <a:ext cx="3887400" cy="24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2" name="Google Shape;82;p18"/>
          <p:cNvSpPr txBox="1"/>
          <p:nvPr>
            <p:ph idx="11" type="ftr"/>
          </p:nvPr>
        </p:nvSpPr>
        <p:spPr>
          <a:xfrm>
            <a:off x="2525197" y="4711656"/>
            <a:ext cx="443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4C7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6" name="Google Shape;86;p19"/>
          <p:cNvSpPr txBox="1"/>
          <p:nvPr>
            <p:ph idx="11" type="ftr"/>
          </p:nvPr>
        </p:nvSpPr>
        <p:spPr>
          <a:xfrm>
            <a:off x="2525197" y="4711656"/>
            <a:ext cx="443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 txBox="1"/>
          <p:nvPr>
            <p:ph type="title"/>
          </p:nvPr>
        </p:nvSpPr>
        <p:spPr>
          <a:xfrm>
            <a:off x="629841" y="342900"/>
            <a:ext cx="29493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4C7"/>
              </a:buClr>
              <a:buSzPts val="2400"/>
              <a:buFont typeface="Arial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0" name="Google Shape;90;p20"/>
          <p:cNvSpPr/>
          <p:nvPr>
            <p:ph idx="2" type="pic"/>
          </p:nvPr>
        </p:nvSpPr>
        <p:spPr>
          <a:xfrm>
            <a:off x="3887391" y="740570"/>
            <a:ext cx="4629300" cy="35322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20"/>
          <p:cNvSpPr txBox="1"/>
          <p:nvPr>
            <p:ph idx="1" type="body"/>
          </p:nvPr>
        </p:nvSpPr>
        <p:spPr>
          <a:xfrm>
            <a:off x="629841" y="1543050"/>
            <a:ext cx="2949300" cy="27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92" name="Google Shape;92;p20"/>
          <p:cNvSpPr txBox="1"/>
          <p:nvPr>
            <p:ph idx="11" type="ftr"/>
          </p:nvPr>
        </p:nvSpPr>
        <p:spPr>
          <a:xfrm>
            <a:off x="2525197" y="4711656"/>
            <a:ext cx="443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3" name="Google Shape;93;p2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wo Content">
  <p:cSld name="1_Two Content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/>
          <p:nvPr>
            <p:ph idx="1" type="body"/>
          </p:nvPr>
        </p:nvSpPr>
        <p:spPr>
          <a:xfrm>
            <a:off x="827484" y="1436431"/>
            <a:ext cx="3297300" cy="28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2pPr>
            <a:lvl3pPr indent="-2984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3pPr>
            <a:lvl4pPr indent="-2857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4pPr>
            <a:lvl5pPr indent="-2857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5pPr>
            <a:lvl6pPr indent="-2857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96" name="Google Shape;96;p21"/>
          <p:cNvSpPr txBox="1"/>
          <p:nvPr>
            <p:ph idx="2" type="body"/>
          </p:nvPr>
        </p:nvSpPr>
        <p:spPr>
          <a:xfrm>
            <a:off x="4240870" y="1433068"/>
            <a:ext cx="3297300" cy="28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indent="-3048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2pPr>
            <a:lvl3pPr indent="-2984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/>
            </a:lvl3pPr>
            <a:lvl4pPr indent="-2857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4pPr>
            <a:lvl5pPr indent="-2857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5pPr>
            <a:lvl6pPr indent="-2857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indent="-2857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indent="-2857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indent="-2857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/>
        </p:txBody>
      </p:sp>
      <p:sp>
        <p:nvSpPr>
          <p:cNvPr id="97" name="Google Shape;97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4C7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" name="Google Shape;98;p21"/>
          <p:cNvSpPr txBox="1"/>
          <p:nvPr>
            <p:ph idx="11" type="ftr"/>
          </p:nvPr>
        </p:nvSpPr>
        <p:spPr>
          <a:xfrm>
            <a:off x="2525197" y="4711656"/>
            <a:ext cx="443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9" name="Google Shape;99;p2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2"/>
          <p:cNvSpPr txBox="1"/>
          <p:nvPr>
            <p:ph type="title"/>
          </p:nvPr>
        </p:nvSpPr>
        <p:spPr>
          <a:xfrm>
            <a:off x="623888" y="955300"/>
            <a:ext cx="7886700" cy="17274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4C7"/>
              </a:buClr>
              <a:buSzPts val="4500"/>
              <a:buFont typeface="Arial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2" name="Google Shape;102;p22"/>
          <p:cNvSpPr txBox="1"/>
          <p:nvPr>
            <p:ph idx="1" type="body"/>
          </p:nvPr>
        </p:nvSpPr>
        <p:spPr>
          <a:xfrm>
            <a:off x="623888" y="3115094"/>
            <a:ext cx="7886700" cy="7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9"/>
              </a:buClr>
              <a:buSzPts val="1800"/>
              <a:buNone/>
              <a:defRPr sz="1800">
                <a:solidFill>
                  <a:srgbClr val="88888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9"/>
              </a:buClr>
              <a:buSzPts val="1500"/>
              <a:buNone/>
              <a:defRPr sz="1500">
                <a:solidFill>
                  <a:srgbClr val="888889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9"/>
              </a:buClr>
              <a:buSzPts val="1400"/>
              <a:buNone/>
              <a:defRPr sz="1400">
                <a:solidFill>
                  <a:srgbClr val="888889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9"/>
              </a:buClr>
              <a:buSzPts val="1200"/>
              <a:buNone/>
              <a:defRPr sz="1200">
                <a:solidFill>
                  <a:srgbClr val="888889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9"/>
              </a:buClr>
              <a:buSzPts val="1200"/>
              <a:buNone/>
              <a:defRPr sz="1200">
                <a:solidFill>
                  <a:srgbClr val="888889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9"/>
              </a:buClr>
              <a:buSzPts val="1200"/>
              <a:buNone/>
              <a:defRPr sz="1200">
                <a:solidFill>
                  <a:srgbClr val="888889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9"/>
              </a:buClr>
              <a:buSzPts val="1200"/>
              <a:buNone/>
              <a:defRPr sz="1200">
                <a:solidFill>
                  <a:srgbClr val="888889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9"/>
              </a:buClr>
              <a:buSzPts val="1200"/>
              <a:buNone/>
              <a:defRPr sz="1200">
                <a:solidFill>
                  <a:srgbClr val="888889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9"/>
              </a:buClr>
              <a:buSzPts val="1200"/>
              <a:buNone/>
              <a:defRPr sz="1200">
                <a:solidFill>
                  <a:srgbClr val="888889"/>
                </a:solidFill>
              </a:defRPr>
            </a:lvl9pPr>
          </a:lstStyle>
          <a:p/>
        </p:txBody>
      </p:sp>
      <p:sp>
        <p:nvSpPr>
          <p:cNvPr id="103" name="Google Shape;103;p22"/>
          <p:cNvSpPr txBox="1"/>
          <p:nvPr>
            <p:ph idx="11" type="ftr"/>
          </p:nvPr>
        </p:nvSpPr>
        <p:spPr>
          <a:xfrm>
            <a:off x="2525197" y="4711656"/>
            <a:ext cx="443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4" name="Google Shape;104;p2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888889"/>
                </a:solidFill>
              </a:defRPr>
            </a:lvl1pPr>
            <a:lvl2pPr lvl="1">
              <a:buNone/>
              <a:defRPr>
                <a:solidFill>
                  <a:srgbClr val="888889"/>
                </a:solidFill>
              </a:defRPr>
            </a:lvl2pPr>
            <a:lvl3pPr lvl="2">
              <a:buNone/>
              <a:defRPr>
                <a:solidFill>
                  <a:srgbClr val="888889"/>
                </a:solidFill>
              </a:defRPr>
            </a:lvl3pPr>
            <a:lvl4pPr lvl="3">
              <a:buNone/>
              <a:defRPr>
                <a:solidFill>
                  <a:srgbClr val="888889"/>
                </a:solidFill>
              </a:defRPr>
            </a:lvl4pPr>
            <a:lvl5pPr lvl="4">
              <a:buNone/>
              <a:defRPr>
                <a:solidFill>
                  <a:srgbClr val="888889"/>
                </a:solidFill>
              </a:defRPr>
            </a:lvl5pPr>
            <a:lvl6pPr lvl="5">
              <a:buNone/>
              <a:defRPr>
                <a:solidFill>
                  <a:srgbClr val="888889"/>
                </a:solidFill>
              </a:defRPr>
            </a:lvl6pPr>
            <a:lvl7pPr lvl="6">
              <a:buNone/>
              <a:defRPr>
                <a:solidFill>
                  <a:srgbClr val="888889"/>
                </a:solidFill>
              </a:defRPr>
            </a:lvl7pPr>
            <a:lvl8pPr lvl="7">
              <a:buNone/>
              <a:defRPr>
                <a:solidFill>
                  <a:srgbClr val="888889"/>
                </a:solidFill>
              </a:defRPr>
            </a:lvl8pPr>
            <a:lvl9pPr lvl="8">
              <a:buNone/>
              <a:defRPr>
                <a:solidFill>
                  <a:srgbClr val="888889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4C7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7" name="Google Shape;107;p23"/>
          <p:cNvSpPr txBox="1"/>
          <p:nvPr>
            <p:ph idx="1" type="body"/>
          </p:nvPr>
        </p:nvSpPr>
        <p:spPr>
          <a:xfrm>
            <a:off x="628650" y="1369219"/>
            <a:ext cx="3886200" cy="28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8" name="Google Shape;108;p23"/>
          <p:cNvSpPr txBox="1"/>
          <p:nvPr>
            <p:ph idx="2" type="body"/>
          </p:nvPr>
        </p:nvSpPr>
        <p:spPr>
          <a:xfrm>
            <a:off x="4629150" y="1369219"/>
            <a:ext cx="3886200" cy="28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9" name="Google Shape;109;p23"/>
          <p:cNvSpPr txBox="1"/>
          <p:nvPr>
            <p:ph idx="11" type="ftr"/>
          </p:nvPr>
        </p:nvSpPr>
        <p:spPr>
          <a:xfrm>
            <a:off x="2525197" y="4711656"/>
            <a:ext cx="443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0" name="Google Shape;110;p2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4"/>
          <p:cNvSpPr txBox="1"/>
          <p:nvPr>
            <p:ph idx="11" type="ftr"/>
          </p:nvPr>
        </p:nvSpPr>
        <p:spPr>
          <a:xfrm>
            <a:off x="2525197" y="4711656"/>
            <a:ext cx="443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3" name="Google Shape;113;p2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 txBox="1"/>
          <p:nvPr>
            <p:ph type="title"/>
          </p:nvPr>
        </p:nvSpPr>
        <p:spPr>
          <a:xfrm>
            <a:off x="628650" y="273844"/>
            <a:ext cx="7886700" cy="97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4C7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6" name="Google Shape;116;p25"/>
          <p:cNvSpPr txBox="1"/>
          <p:nvPr>
            <p:ph idx="1" type="body"/>
          </p:nvPr>
        </p:nvSpPr>
        <p:spPr>
          <a:xfrm rot="5400000">
            <a:off x="3135600" y="-1137731"/>
            <a:ext cx="28728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7" name="Google Shape;117;p25"/>
          <p:cNvSpPr txBox="1"/>
          <p:nvPr>
            <p:ph idx="11" type="ftr"/>
          </p:nvPr>
        </p:nvSpPr>
        <p:spPr>
          <a:xfrm>
            <a:off x="2525197" y="4711656"/>
            <a:ext cx="4437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8" name="Google Shape;118;p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6"/>
          <p:cNvSpPr txBox="1"/>
          <p:nvPr>
            <p:ph type="title"/>
          </p:nvPr>
        </p:nvSpPr>
        <p:spPr>
          <a:xfrm rot="5400000">
            <a:off x="5426850" y="1680544"/>
            <a:ext cx="4495200" cy="16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4C7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1" name="Google Shape;121;p26"/>
          <p:cNvSpPr txBox="1"/>
          <p:nvPr>
            <p:ph idx="1" type="body"/>
          </p:nvPr>
        </p:nvSpPr>
        <p:spPr>
          <a:xfrm rot="5400000">
            <a:off x="1707824" y="47494"/>
            <a:ext cx="4495200" cy="494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2" name="Google Shape;122;p2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>
  <p:cSld name="Blank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7"/>
          <p:cNvSpPr txBox="1"/>
          <p:nvPr>
            <p:ph idx="1" type="body"/>
          </p:nvPr>
        </p:nvSpPr>
        <p:spPr>
          <a:xfrm>
            <a:off x="685800" y="971550"/>
            <a:ext cx="3657600" cy="32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30200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cxnSp>
        <p:nvCxnSpPr>
          <p:cNvPr id="125" name="Google Shape;125;p27"/>
          <p:cNvCxnSpPr/>
          <p:nvPr/>
        </p:nvCxnSpPr>
        <p:spPr>
          <a:xfrm>
            <a:off x="1447800" y="819150"/>
            <a:ext cx="6248400" cy="0"/>
          </a:xfrm>
          <a:prstGeom prst="straightConnector1">
            <a:avLst/>
          </a:prstGeom>
          <a:noFill/>
          <a:ln cap="flat" cmpd="sng" w="9525">
            <a:solidFill>
              <a:srgbClr val="92929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6" name="Google Shape;126;p27"/>
          <p:cNvSpPr txBox="1"/>
          <p:nvPr>
            <p:ph type="title"/>
          </p:nvPr>
        </p:nvSpPr>
        <p:spPr>
          <a:xfrm>
            <a:off x="387818" y="133350"/>
            <a:ext cx="83685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B6B75"/>
              </a:buClr>
              <a:buSzPts val="3000"/>
              <a:buFont typeface="Lato"/>
              <a:buNone/>
              <a:defRPr sz="3000">
                <a:solidFill>
                  <a:srgbClr val="6B6B7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7" name="Google Shape;127;p27"/>
          <p:cNvSpPr txBox="1"/>
          <p:nvPr>
            <p:ph idx="2" type="body"/>
          </p:nvPr>
        </p:nvSpPr>
        <p:spPr>
          <a:xfrm>
            <a:off x="4609350" y="971550"/>
            <a:ext cx="3657600" cy="32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30200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28" name="Google Shape;128;p2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dk1"/>
                </a:solidFill>
              </a:defRPr>
            </a:lvl1pPr>
            <a:lvl2pPr lvl="1" rtl="0">
              <a:buNone/>
              <a:defRPr>
                <a:solidFill>
                  <a:schemeClr val="dk1"/>
                </a:solidFill>
              </a:defRPr>
            </a:lvl2pPr>
            <a:lvl3pPr lvl="2" rtl="0">
              <a:buNone/>
              <a:defRPr>
                <a:solidFill>
                  <a:schemeClr val="dk1"/>
                </a:solidFill>
              </a:defRPr>
            </a:lvl3pPr>
            <a:lvl4pPr lvl="3" rtl="0">
              <a:buNone/>
              <a:defRPr>
                <a:solidFill>
                  <a:schemeClr val="dk1"/>
                </a:solidFill>
              </a:defRPr>
            </a:lvl4pPr>
            <a:lvl5pPr lvl="4" rtl="0">
              <a:buNone/>
              <a:defRPr>
                <a:solidFill>
                  <a:schemeClr val="dk1"/>
                </a:solidFill>
              </a:defRPr>
            </a:lvl5pPr>
            <a:lvl6pPr lvl="5" rtl="0">
              <a:buNone/>
              <a:defRPr>
                <a:solidFill>
                  <a:schemeClr val="dk1"/>
                </a:solidFill>
              </a:defRPr>
            </a:lvl6pPr>
            <a:lvl7pPr lvl="6" rtl="0">
              <a:buNone/>
              <a:defRPr>
                <a:solidFill>
                  <a:schemeClr val="dk1"/>
                </a:solidFill>
              </a:defRPr>
            </a:lvl7pPr>
            <a:lvl8pPr lvl="7" rtl="0">
              <a:buNone/>
              <a:defRPr>
                <a:solidFill>
                  <a:schemeClr val="dk1"/>
                </a:solidFill>
              </a:defRPr>
            </a:lvl8pPr>
            <a:lvl9pPr lvl="8" rtl="0">
              <a:buNone/>
              <a:defRPr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 1">
  <p:cSld name="Blank_1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8"/>
          <p:cNvSpPr txBox="1"/>
          <p:nvPr>
            <p:ph idx="1" type="body"/>
          </p:nvPr>
        </p:nvSpPr>
        <p:spPr>
          <a:xfrm>
            <a:off x="527152" y="971550"/>
            <a:ext cx="8010300" cy="32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31" name="Google Shape;131;p28"/>
          <p:cNvSpPr txBox="1"/>
          <p:nvPr>
            <p:ph type="title"/>
          </p:nvPr>
        </p:nvSpPr>
        <p:spPr>
          <a:xfrm>
            <a:off x="387818" y="133350"/>
            <a:ext cx="83685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6B6B75"/>
              </a:buClr>
              <a:buSzPts val="3000"/>
              <a:buFont typeface="Lato"/>
              <a:buNone/>
              <a:defRPr sz="3000">
                <a:solidFill>
                  <a:srgbClr val="6B6B7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cxnSp>
        <p:nvCxnSpPr>
          <p:cNvPr id="132" name="Google Shape;132;p28"/>
          <p:cNvCxnSpPr/>
          <p:nvPr/>
        </p:nvCxnSpPr>
        <p:spPr>
          <a:xfrm>
            <a:off x="1447800" y="819150"/>
            <a:ext cx="6248400" cy="0"/>
          </a:xfrm>
          <a:prstGeom prst="straightConnector1">
            <a:avLst/>
          </a:prstGeom>
          <a:noFill/>
          <a:ln cap="flat" cmpd="sng" w="9525">
            <a:solidFill>
              <a:srgbClr val="92929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3" name="Google Shape;133;p2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dk1"/>
                </a:solidFill>
              </a:defRPr>
            </a:lvl1pPr>
            <a:lvl2pPr lvl="1" rtl="0">
              <a:buNone/>
              <a:defRPr>
                <a:solidFill>
                  <a:schemeClr val="dk1"/>
                </a:solidFill>
              </a:defRPr>
            </a:lvl2pPr>
            <a:lvl3pPr lvl="2" rtl="0">
              <a:buNone/>
              <a:defRPr>
                <a:solidFill>
                  <a:schemeClr val="dk1"/>
                </a:solidFill>
              </a:defRPr>
            </a:lvl3pPr>
            <a:lvl4pPr lvl="3" rtl="0">
              <a:buNone/>
              <a:defRPr>
                <a:solidFill>
                  <a:schemeClr val="dk1"/>
                </a:solidFill>
              </a:defRPr>
            </a:lvl4pPr>
            <a:lvl5pPr lvl="4" rtl="0">
              <a:buNone/>
              <a:defRPr>
                <a:solidFill>
                  <a:schemeClr val="dk1"/>
                </a:solidFill>
              </a:defRPr>
            </a:lvl5pPr>
            <a:lvl6pPr lvl="5" rtl="0">
              <a:buNone/>
              <a:defRPr>
                <a:solidFill>
                  <a:schemeClr val="dk1"/>
                </a:solidFill>
              </a:defRPr>
            </a:lvl6pPr>
            <a:lvl7pPr lvl="6" rtl="0">
              <a:buNone/>
              <a:defRPr>
                <a:solidFill>
                  <a:schemeClr val="dk1"/>
                </a:solidFill>
              </a:defRPr>
            </a:lvl7pPr>
            <a:lvl8pPr lvl="7" rtl="0">
              <a:buNone/>
              <a:defRPr>
                <a:solidFill>
                  <a:schemeClr val="dk1"/>
                </a:solidFill>
              </a:defRPr>
            </a:lvl8pPr>
            <a:lvl9pPr lvl="8" rtl="0">
              <a:buNone/>
              <a:defRPr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6" name="Google Shape;136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rtl="0"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1pPr>
            <a:lvl2pPr indent="-342900" lvl="1" marL="914400" rtl="0">
              <a:spcBef>
                <a:spcPts val="400"/>
              </a:spcBef>
              <a:spcAft>
                <a:spcPts val="0"/>
              </a:spcAft>
              <a:buSzPts val="1800"/>
              <a:buChar char="•"/>
              <a:defRPr/>
            </a:lvl2pPr>
            <a:lvl3pPr indent="-323850" lvl="2" marL="1371600" rtl="0">
              <a:spcBef>
                <a:spcPts val="400"/>
              </a:spcBef>
              <a:spcAft>
                <a:spcPts val="0"/>
              </a:spcAft>
              <a:buSzPts val="1500"/>
              <a:buChar char="•"/>
              <a:defRPr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137" name="Google Shape;137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_1">
  <p:cSld name="SECTION_HEADER_1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0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40" name="Google Shape;140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358483" y="45688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 b="1" sz="1200">
                <a:solidFill>
                  <a:srgbClr val="A9343A"/>
                </a:solidFill>
                <a:highlight>
                  <a:schemeClr val="lt1"/>
                </a:highlight>
              </a:defRPr>
            </a:lvl1pPr>
            <a:lvl2pPr lvl="1">
              <a:buNone/>
              <a:defRPr b="1" sz="1200">
                <a:solidFill>
                  <a:srgbClr val="A9343A"/>
                </a:solidFill>
                <a:highlight>
                  <a:schemeClr val="lt1"/>
                </a:highlight>
              </a:defRPr>
            </a:lvl2pPr>
            <a:lvl3pPr lvl="2">
              <a:buNone/>
              <a:defRPr b="1" sz="1200">
                <a:solidFill>
                  <a:srgbClr val="A9343A"/>
                </a:solidFill>
                <a:highlight>
                  <a:schemeClr val="lt1"/>
                </a:highlight>
              </a:defRPr>
            </a:lvl3pPr>
            <a:lvl4pPr lvl="3">
              <a:buNone/>
              <a:defRPr b="1" sz="1200">
                <a:solidFill>
                  <a:srgbClr val="A9343A"/>
                </a:solidFill>
                <a:highlight>
                  <a:schemeClr val="lt1"/>
                </a:highlight>
              </a:defRPr>
            </a:lvl4pPr>
            <a:lvl5pPr lvl="4">
              <a:buNone/>
              <a:defRPr b="1" sz="1200">
                <a:solidFill>
                  <a:srgbClr val="A9343A"/>
                </a:solidFill>
                <a:highlight>
                  <a:schemeClr val="lt1"/>
                </a:highlight>
              </a:defRPr>
            </a:lvl5pPr>
            <a:lvl6pPr lvl="5">
              <a:buNone/>
              <a:defRPr b="1" sz="1200">
                <a:solidFill>
                  <a:srgbClr val="A9343A"/>
                </a:solidFill>
                <a:highlight>
                  <a:schemeClr val="lt1"/>
                </a:highlight>
              </a:defRPr>
            </a:lvl6pPr>
            <a:lvl7pPr lvl="6">
              <a:buNone/>
              <a:defRPr b="1" sz="1200">
                <a:solidFill>
                  <a:srgbClr val="A9343A"/>
                </a:solidFill>
                <a:highlight>
                  <a:schemeClr val="lt1"/>
                </a:highlight>
              </a:defRPr>
            </a:lvl7pPr>
            <a:lvl8pPr lvl="7">
              <a:buNone/>
              <a:defRPr b="1" sz="1200">
                <a:solidFill>
                  <a:srgbClr val="A9343A"/>
                </a:solidFill>
                <a:highlight>
                  <a:schemeClr val="lt1"/>
                </a:highlight>
              </a:defRPr>
            </a:lvl8pPr>
            <a:lvl9pPr lvl="8">
              <a:buNone/>
              <a:defRPr b="1" sz="1200">
                <a:solidFill>
                  <a:srgbClr val="A9343A"/>
                </a:solidFill>
                <a:highlight>
                  <a:schemeClr val="lt1"/>
                </a:highlight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159125" y="4647301"/>
            <a:ext cx="548700" cy="41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19" Type="http://schemas.openxmlformats.org/officeDocument/2006/relationships/theme" Target="../theme/theme2.xml"/><Relationship Id="rId6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28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129233" y="464326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4C7"/>
              </a:buClr>
              <a:buSzPts val="3300"/>
              <a:buFont typeface="Arial"/>
              <a:buNone/>
              <a:defRPr b="0" i="0" sz="3300" u="none" cap="none" strike="noStrike">
                <a:solidFill>
                  <a:srgbClr val="00A4C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298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1" type="ftr"/>
          </p:nvPr>
        </p:nvSpPr>
        <p:spPr>
          <a:xfrm>
            <a:off x="3028950" y="4732734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</a:defRPr>
            </a:lvl1pPr>
            <a:lvl2pPr lvl="1" algn="r">
              <a:buNone/>
              <a:defRPr sz="1300">
                <a:solidFill>
                  <a:schemeClr val="dk1"/>
                </a:solidFill>
              </a:defRPr>
            </a:lvl2pPr>
            <a:lvl3pPr lvl="2" algn="r">
              <a:buNone/>
              <a:defRPr sz="1300">
                <a:solidFill>
                  <a:schemeClr val="dk1"/>
                </a:solidFill>
              </a:defRPr>
            </a:lvl3pPr>
            <a:lvl4pPr lvl="3" algn="r">
              <a:buNone/>
              <a:defRPr sz="1300">
                <a:solidFill>
                  <a:schemeClr val="dk1"/>
                </a:solidFill>
              </a:defRPr>
            </a:lvl4pPr>
            <a:lvl5pPr lvl="4" algn="r">
              <a:buNone/>
              <a:defRPr sz="1300">
                <a:solidFill>
                  <a:schemeClr val="dk1"/>
                </a:solidFill>
              </a:defRPr>
            </a:lvl5pPr>
            <a:lvl6pPr lvl="5" algn="r">
              <a:buNone/>
              <a:defRPr sz="1300">
                <a:solidFill>
                  <a:schemeClr val="dk1"/>
                </a:solidFill>
              </a:defRPr>
            </a:lvl6pPr>
            <a:lvl7pPr lvl="6" algn="r">
              <a:buNone/>
              <a:defRPr sz="1300">
                <a:solidFill>
                  <a:schemeClr val="dk1"/>
                </a:solidFill>
              </a:defRPr>
            </a:lvl7pPr>
            <a:lvl8pPr lvl="7" algn="r">
              <a:buNone/>
              <a:defRPr sz="1300">
                <a:solidFill>
                  <a:schemeClr val="dk1"/>
                </a:solidFill>
              </a:defRPr>
            </a:lvl8pPr>
            <a:lvl9pPr lvl="8" algn="r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hyperlink" Target="https://www.austinisd.org/sites/default/files/dept/advisory-bodies/docs/Communications-Visitor-Requirements_rev-091019_ESP.pdf" TargetMode="External"/><Relationship Id="rId5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jpg"/><Relationship Id="rId4" Type="http://schemas.openxmlformats.org/officeDocument/2006/relationships/image" Target="../media/image17.jpg"/><Relationship Id="rId5" Type="http://schemas.openxmlformats.org/officeDocument/2006/relationships/image" Target="../media/image25.jpg"/><Relationship Id="rId6" Type="http://schemas.openxmlformats.org/officeDocument/2006/relationships/image" Target="../media/image22.jpg"/><Relationship Id="rId7" Type="http://schemas.openxmlformats.org/officeDocument/2006/relationships/image" Target="../media/image12.jpg"/><Relationship Id="rId8" Type="http://schemas.openxmlformats.org/officeDocument/2006/relationships/image" Target="../media/image18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4.jpg"/><Relationship Id="rId4" Type="http://schemas.openxmlformats.org/officeDocument/2006/relationships/image" Target="../media/image21.jpg"/><Relationship Id="rId5" Type="http://schemas.openxmlformats.org/officeDocument/2006/relationships/image" Target="../media/image16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2.jpg"/><Relationship Id="rId4" Type="http://schemas.openxmlformats.org/officeDocument/2006/relationships/image" Target="../media/image13.png"/><Relationship Id="rId5" Type="http://schemas.openxmlformats.org/officeDocument/2006/relationships/image" Target="../media/image16.jpg"/><Relationship Id="rId6" Type="http://schemas.openxmlformats.org/officeDocument/2006/relationships/image" Target="../media/image11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0.jpg"/><Relationship Id="rId4" Type="http://schemas.openxmlformats.org/officeDocument/2006/relationships/image" Target="../media/image23.jpg"/><Relationship Id="rId5" Type="http://schemas.openxmlformats.org/officeDocument/2006/relationships/image" Target="../media/image19.jpg"/><Relationship Id="rId6" Type="http://schemas.openxmlformats.org/officeDocument/2006/relationships/image" Target="../media/image1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hyperlink" Target="https://www.austinisd.org/sites/default/files/dept/advisory-bodies/docs/Communications-Visitor-Requirements_rev-091019_ESP.pdf" TargetMode="External"/><Relationship Id="rId5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1"/>
          <p:cNvSpPr txBox="1"/>
          <p:nvPr>
            <p:ph type="title"/>
          </p:nvPr>
        </p:nvSpPr>
        <p:spPr>
          <a:xfrm>
            <a:off x="311700" y="140225"/>
            <a:ext cx="8520600" cy="127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 Slab"/>
                <a:ea typeface="Roboto Slab"/>
                <a:cs typeface="Roboto Slab"/>
                <a:sym typeface="Roboto Slab"/>
              </a:rPr>
              <a:t>Bond Steering Committee / Comité Directivo del Bono</a:t>
            </a:r>
            <a:br>
              <a:rPr b="1" lang="en">
                <a:latin typeface="Roboto Slab"/>
                <a:ea typeface="Roboto Slab"/>
                <a:cs typeface="Roboto Slab"/>
                <a:sym typeface="Roboto Slab"/>
              </a:rPr>
            </a:br>
            <a:r>
              <a:rPr lang="en">
                <a:latin typeface="Roboto Slab"/>
                <a:ea typeface="Roboto Slab"/>
                <a:cs typeface="Roboto Slab"/>
                <a:sym typeface="Roboto Slab"/>
              </a:rPr>
              <a:t>Public Comment Registrations / Inscripció para presentar un comentario público</a:t>
            </a:r>
            <a:endParaRPr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46" name="Google Shape;146;p31"/>
          <p:cNvSpPr/>
          <p:nvPr/>
        </p:nvSpPr>
        <p:spPr>
          <a:xfrm>
            <a:off x="-12000" y="0"/>
            <a:ext cx="9156000" cy="1680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7" name="Google Shape;14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49375" y="4539075"/>
            <a:ext cx="572700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31"/>
          <p:cNvSpPr txBox="1"/>
          <p:nvPr/>
        </p:nvSpPr>
        <p:spPr>
          <a:xfrm>
            <a:off x="444750" y="1314875"/>
            <a:ext cx="857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31"/>
          <p:cNvSpPr txBox="1"/>
          <p:nvPr/>
        </p:nvSpPr>
        <p:spPr>
          <a:xfrm>
            <a:off x="99475" y="2411965"/>
            <a:ext cx="4466700" cy="20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Ten minutes for public comment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Two minutes per person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Register using the QR Code or https://tinyurl.com/aisd2022bond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  <a:buClr>
                <a:srgbClr val="3F3F3F"/>
              </a:buClr>
              <a:buSzPts val="1000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The committee follows the district’s Communications and Visitor Requirements </a:t>
            </a:r>
            <a:endParaRPr sz="1000">
              <a:solidFill>
                <a:srgbClr val="3F3F3F"/>
              </a:solidFill>
            </a:endParaRPr>
          </a:p>
        </p:txBody>
      </p:sp>
      <p:sp>
        <p:nvSpPr>
          <p:cNvPr id="150" name="Google Shape;150;p31"/>
          <p:cNvSpPr txBox="1"/>
          <p:nvPr/>
        </p:nvSpPr>
        <p:spPr>
          <a:xfrm>
            <a:off x="4365600" y="2411978"/>
            <a:ext cx="4466700" cy="20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3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Diez minutos para comentarios públicos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3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Dos minutos por persona.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3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Regístrese usando el código QR o https://tinyurl.com/aisd2022bond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3F3F3F"/>
              </a:buClr>
              <a:buSzPts val="13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El comité sigue </a:t>
            </a:r>
            <a:r>
              <a:rPr lang="en">
                <a:solidFill>
                  <a:srgbClr val="3F3F3F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los requisitos de visitantes y comunicaciones</a:t>
            </a: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del distrito</a:t>
            </a:r>
            <a:endParaRPr sz="17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1" name="Google Shape;151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65675" y="1124400"/>
            <a:ext cx="1280100" cy="12801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31"/>
          <p:cNvSpPr txBox="1"/>
          <p:nvPr>
            <p:ph idx="12" type="sldNum"/>
          </p:nvPr>
        </p:nvSpPr>
        <p:spPr>
          <a:xfrm>
            <a:off x="99483" y="45390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 sz="1300">
                <a:solidFill>
                  <a:srgbClr val="980000"/>
                </a:solidFill>
              </a:rPr>
              <a:t>‹#›</a:t>
            </a:fld>
            <a:endParaRPr b="1" sz="1300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40"/>
          <p:cNvSpPr/>
          <p:nvPr/>
        </p:nvSpPr>
        <p:spPr>
          <a:xfrm>
            <a:off x="0" y="12000"/>
            <a:ext cx="9144000" cy="41244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40"/>
          <p:cNvSpPr txBox="1"/>
          <p:nvPr>
            <p:ph type="ctrTitle"/>
          </p:nvPr>
        </p:nvSpPr>
        <p:spPr>
          <a:xfrm>
            <a:off x="311700" y="181081"/>
            <a:ext cx="8520600" cy="374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Board of Trustees </a:t>
            </a:r>
            <a:br>
              <a:rPr b="1" lang="en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</a:br>
            <a:r>
              <a:rPr b="1" lang="en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and BSC Discussion</a:t>
            </a:r>
            <a:endParaRPr b="1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228" name="Google Shape;22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1630" y="4223773"/>
            <a:ext cx="2240733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40"/>
          <p:cNvSpPr txBox="1"/>
          <p:nvPr>
            <p:ph idx="12" type="sldNum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 sz="1200">
                <a:solidFill>
                  <a:srgbClr val="980000"/>
                </a:solidFill>
                <a:highlight>
                  <a:srgbClr val="FFFFFF"/>
                </a:highlight>
              </a:rPr>
              <a:t>‹#›</a:t>
            </a:fld>
            <a:endParaRPr b="1" sz="1200">
              <a:solidFill>
                <a:srgbClr val="980000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41"/>
          <p:cNvSpPr/>
          <p:nvPr/>
        </p:nvSpPr>
        <p:spPr>
          <a:xfrm>
            <a:off x="0" y="12000"/>
            <a:ext cx="9144000" cy="41244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41"/>
          <p:cNvSpPr txBox="1"/>
          <p:nvPr>
            <p:ph type="ctrTitle"/>
          </p:nvPr>
        </p:nvSpPr>
        <p:spPr>
          <a:xfrm>
            <a:off x="311700" y="181081"/>
            <a:ext cx="8520600" cy="374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Draft Bond Packages Discussion  </a:t>
            </a:r>
            <a:endParaRPr b="1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236" name="Google Shape;236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1630" y="4223773"/>
            <a:ext cx="2240733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41"/>
          <p:cNvSpPr txBox="1"/>
          <p:nvPr>
            <p:ph idx="12" type="sldNum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 sz="1200">
                <a:solidFill>
                  <a:srgbClr val="980000"/>
                </a:solidFill>
              </a:rPr>
              <a:t>‹#›</a:t>
            </a:fld>
            <a:endParaRPr b="1" sz="1200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2"/>
          <p:cNvSpPr txBox="1"/>
          <p:nvPr>
            <p:ph type="title"/>
          </p:nvPr>
        </p:nvSpPr>
        <p:spPr>
          <a:xfrm>
            <a:off x="311700" y="1541450"/>
            <a:ext cx="8520600" cy="14418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270">
                <a:latin typeface="Roboto Slab"/>
                <a:ea typeface="Roboto Slab"/>
                <a:cs typeface="Roboto Slab"/>
                <a:sym typeface="Roboto Slab"/>
              </a:rPr>
              <a:t>Draft Proposal A</a:t>
            </a:r>
            <a:r>
              <a:rPr lang="en" sz="4270">
                <a:latin typeface="Roboto Slab"/>
                <a:ea typeface="Roboto Slab"/>
                <a:cs typeface="Roboto Slab"/>
                <a:sym typeface="Roboto Slab"/>
              </a:rPr>
              <a:t>: </a:t>
            </a:r>
            <a:br>
              <a:rPr lang="en" sz="4270">
                <a:latin typeface="Roboto Slab"/>
                <a:ea typeface="Roboto Slab"/>
                <a:cs typeface="Roboto Slab"/>
                <a:sym typeface="Roboto Slab"/>
              </a:rPr>
            </a:br>
            <a:r>
              <a:rPr lang="en" sz="4270">
                <a:latin typeface="Roboto Slab"/>
                <a:ea typeface="Roboto Slab"/>
                <a:cs typeface="Roboto Slab"/>
                <a:sym typeface="Roboto Slab"/>
              </a:rPr>
              <a:t>$1.55 Billion</a:t>
            </a:r>
            <a:endParaRPr sz="4270"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270">
                <a:latin typeface="Roboto Slab"/>
                <a:ea typeface="Roboto Slab"/>
                <a:cs typeface="Roboto Slab"/>
                <a:sym typeface="Roboto Slab"/>
              </a:rPr>
              <a:t>(No tax rate increase)</a:t>
            </a:r>
            <a:endParaRPr sz="4270"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43" name="Google Shape;243;p42"/>
          <p:cNvSpPr/>
          <p:nvPr/>
        </p:nvSpPr>
        <p:spPr>
          <a:xfrm>
            <a:off x="6847400" y="4627875"/>
            <a:ext cx="2165700" cy="38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91889" y="1165912"/>
            <a:ext cx="1202874" cy="1202874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43"/>
          <p:cNvSpPr txBox="1"/>
          <p:nvPr>
            <p:ph type="title"/>
          </p:nvPr>
        </p:nvSpPr>
        <p:spPr>
          <a:xfrm>
            <a:off x="177400" y="327550"/>
            <a:ext cx="8520600" cy="572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2"/>
                </a:solidFill>
                <a:latin typeface="Roboto Slab"/>
                <a:ea typeface="Roboto Slab"/>
                <a:cs typeface="Roboto Slab"/>
                <a:sym typeface="Roboto Slab"/>
              </a:rPr>
              <a:t>Highlights of Draft Proposal A</a:t>
            </a:r>
            <a:r>
              <a:rPr b="1" lang="en">
                <a:solidFill>
                  <a:schemeClr val="accent2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endParaRPr b="1">
              <a:solidFill>
                <a:schemeClr val="accent2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51" name="Google Shape;251;p43"/>
          <p:cNvSpPr txBox="1"/>
          <p:nvPr/>
        </p:nvSpPr>
        <p:spPr>
          <a:xfrm>
            <a:off x="0" y="4063825"/>
            <a:ext cx="9144000" cy="446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Bond Total: $1,553,638,000 (No tax rate increase)</a:t>
            </a:r>
            <a:endParaRPr b="1" sz="1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52" name="Google Shape;252;p43"/>
          <p:cNvSpPr/>
          <p:nvPr/>
        </p:nvSpPr>
        <p:spPr>
          <a:xfrm>
            <a:off x="6847400" y="4627875"/>
            <a:ext cx="2165700" cy="38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53" name="Google Shape;253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15800" y="2585775"/>
            <a:ext cx="1112750" cy="1112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44300" y="2539626"/>
            <a:ext cx="1298075" cy="1298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4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47564" y="2523925"/>
            <a:ext cx="1202874" cy="1202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4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99825" y="1110625"/>
            <a:ext cx="1202874" cy="12028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4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815800" y="1186850"/>
            <a:ext cx="1112750" cy="111275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43"/>
          <p:cNvSpPr txBox="1"/>
          <p:nvPr/>
        </p:nvSpPr>
        <p:spPr>
          <a:xfrm>
            <a:off x="1368775" y="2680025"/>
            <a:ext cx="20568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$304,627,000</a:t>
            </a:r>
            <a:endParaRPr sz="16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Fix </a:t>
            </a: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critical </a:t>
            </a:r>
            <a:b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deficiencies</a:t>
            </a:r>
            <a:r>
              <a:rPr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br>
              <a:rPr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across the district including life safety</a:t>
            </a:r>
            <a:endParaRPr b="1" sz="16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59" name="Google Shape;259;p43"/>
          <p:cNvSpPr txBox="1"/>
          <p:nvPr/>
        </p:nvSpPr>
        <p:spPr>
          <a:xfrm>
            <a:off x="1434025" y="1237725"/>
            <a:ext cx="18621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$841,726,000</a:t>
            </a:r>
            <a:endParaRPr sz="16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14 full or </a:t>
            </a:r>
            <a:r>
              <a:rPr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partial</a:t>
            </a:r>
            <a:r>
              <a:rPr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br>
              <a:rPr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campus modernizations</a:t>
            </a:r>
            <a:endParaRPr b="1" sz="1800"/>
          </a:p>
        </p:txBody>
      </p:sp>
      <p:sp>
        <p:nvSpPr>
          <p:cNvPr id="260" name="Google Shape;260;p43"/>
          <p:cNvSpPr txBox="1"/>
          <p:nvPr/>
        </p:nvSpPr>
        <p:spPr>
          <a:xfrm>
            <a:off x="3974188" y="2498850"/>
            <a:ext cx="18621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$30,028,000</a:t>
            </a:r>
            <a:endParaRPr b="1" sz="16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Secure vestibules</a:t>
            </a:r>
            <a:r>
              <a:rPr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br>
              <a:rPr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at all campuses that do not have them</a:t>
            </a:r>
            <a:endParaRPr sz="1800"/>
          </a:p>
        </p:txBody>
      </p:sp>
      <p:sp>
        <p:nvSpPr>
          <p:cNvPr id="261" name="Google Shape;261;p43"/>
          <p:cNvSpPr txBox="1"/>
          <p:nvPr/>
        </p:nvSpPr>
        <p:spPr>
          <a:xfrm>
            <a:off x="4066946" y="1195000"/>
            <a:ext cx="15330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$106,815,000</a:t>
            </a:r>
            <a:endParaRPr b="1" sz="16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Districtwide </a:t>
            </a: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technology </a:t>
            </a:r>
            <a:b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upgrades</a:t>
            </a:r>
            <a:endParaRPr b="1" sz="1800"/>
          </a:p>
        </p:txBody>
      </p:sp>
      <p:sp>
        <p:nvSpPr>
          <p:cNvPr id="262" name="Google Shape;262;p43"/>
          <p:cNvSpPr txBox="1"/>
          <p:nvPr/>
        </p:nvSpPr>
        <p:spPr>
          <a:xfrm>
            <a:off x="6928550" y="2888075"/>
            <a:ext cx="15900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$25,736,000</a:t>
            </a:r>
            <a:endParaRPr b="1" sz="16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New buses</a:t>
            </a: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  </a:t>
            </a:r>
            <a:endParaRPr b="1" sz="1600"/>
          </a:p>
        </p:txBody>
      </p:sp>
      <p:sp>
        <p:nvSpPr>
          <p:cNvPr id="263" name="Google Shape;263;p43"/>
          <p:cNvSpPr txBox="1"/>
          <p:nvPr/>
        </p:nvSpPr>
        <p:spPr>
          <a:xfrm>
            <a:off x="6901850" y="1009137"/>
            <a:ext cx="20568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$39,910,000</a:t>
            </a:r>
            <a:endParaRPr b="1" sz="16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Competition fields </a:t>
            </a:r>
            <a:br>
              <a:rPr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at all high schools  </a:t>
            </a:r>
            <a:endParaRPr sz="16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$43,539,000</a:t>
            </a:r>
            <a:endParaRPr b="1" sz="16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Nelson Field</a:t>
            </a:r>
            <a:r>
              <a:rPr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 and Bus Terminal rebuild</a:t>
            </a:r>
            <a:endParaRPr sz="1800"/>
          </a:p>
        </p:txBody>
      </p:sp>
      <p:sp>
        <p:nvSpPr>
          <p:cNvPr id="264" name="Google Shape;264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44"/>
          <p:cNvSpPr txBox="1"/>
          <p:nvPr>
            <p:ph type="title"/>
          </p:nvPr>
        </p:nvSpPr>
        <p:spPr>
          <a:xfrm>
            <a:off x="311700" y="319675"/>
            <a:ext cx="8520600" cy="572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accent2"/>
                </a:solidFill>
                <a:latin typeface="Roboto Slab"/>
                <a:ea typeface="Roboto Slab"/>
                <a:cs typeface="Roboto Slab"/>
                <a:sym typeface="Roboto Slab"/>
              </a:rPr>
              <a:t>Additional</a:t>
            </a:r>
            <a:r>
              <a:rPr b="1" lang="en" sz="2600">
                <a:solidFill>
                  <a:schemeClr val="accent2"/>
                </a:solidFill>
                <a:latin typeface="Roboto Slab"/>
                <a:ea typeface="Roboto Slab"/>
                <a:cs typeface="Roboto Slab"/>
                <a:sym typeface="Roboto Slab"/>
              </a:rPr>
              <a:t> Long-range </a:t>
            </a:r>
            <a:br>
              <a:rPr b="1" lang="en" sz="2600">
                <a:solidFill>
                  <a:schemeClr val="accent2"/>
                </a:solidFill>
                <a:latin typeface="Roboto Slab"/>
                <a:ea typeface="Roboto Slab"/>
                <a:cs typeface="Roboto Slab"/>
                <a:sym typeface="Roboto Slab"/>
              </a:rPr>
            </a:br>
            <a:r>
              <a:rPr b="1" lang="en" sz="2600">
                <a:solidFill>
                  <a:schemeClr val="accent2"/>
                </a:solidFill>
                <a:latin typeface="Roboto Slab"/>
                <a:ea typeface="Roboto Slab"/>
                <a:cs typeface="Roboto Slab"/>
                <a:sym typeface="Roboto Slab"/>
              </a:rPr>
              <a:t>Planning Investments - Proposal A</a:t>
            </a:r>
            <a:endParaRPr b="1" sz="2600">
              <a:solidFill>
                <a:schemeClr val="accent2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70" name="Google Shape;270;p44"/>
          <p:cNvSpPr txBox="1"/>
          <p:nvPr>
            <p:ph idx="1" type="body"/>
          </p:nvPr>
        </p:nvSpPr>
        <p:spPr>
          <a:xfrm>
            <a:off x="240925" y="1119025"/>
            <a:ext cx="8520600" cy="3416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Proxima Nova"/>
              <a:buChar char="•"/>
            </a:pPr>
            <a:r>
              <a:rPr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School Mental Health Offices </a:t>
            </a:r>
            <a:r>
              <a:rPr b="1"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$5.6M</a:t>
            </a:r>
            <a:endParaRPr b="1" sz="18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Proxima Nova"/>
              <a:buChar char="•"/>
            </a:pPr>
            <a:r>
              <a:rPr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Pre-K classrooms upgrades or additions </a:t>
            </a:r>
            <a:r>
              <a:rPr b="1"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$10.7M</a:t>
            </a:r>
            <a:endParaRPr b="1" sz="18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Proxima Nova"/>
              <a:buChar char="•"/>
            </a:pPr>
            <a:r>
              <a:rPr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Community and Partner Rooms </a:t>
            </a:r>
            <a:r>
              <a:rPr b="1"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$7.2M</a:t>
            </a:r>
            <a:endParaRPr b="1" sz="18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Proxima Nova"/>
              <a:buChar char="•"/>
            </a:pPr>
            <a:r>
              <a:rPr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Kitchen/Serving upgrades </a:t>
            </a:r>
            <a:r>
              <a:rPr b="1"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$37.5M</a:t>
            </a:r>
            <a:endParaRPr b="1" sz="18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Proxima Nova"/>
              <a:buChar char="•"/>
            </a:pPr>
            <a:r>
              <a:rPr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Community Pantries </a:t>
            </a:r>
            <a:r>
              <a:rPr b="1"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$3.7M</a:t>
            </a:r>
            <a:endParaRPr b="1" sz="18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Proxima Nova"/>
              <a:buChar char="•"/>
            </a:pPr>
            <a:r>
              <a:rPr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Gym Locker Improvements </a:t>
            </a:r>
            <a:r>
              <a:rPr b="1"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$15.6M</a:t>
            </a:r>
            <a:endParaRPr b="1" sz="18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Proxima Nova"/>
              <a:buChar char="•"/>
            </a:pPr>
            <a:r>
              <a:rPr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Visual and Performing Arts facility updates </a:t>
            </a:r>
            <a:r>
              <a:rPr b="1"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$28.8M</a:t>
            </a:r>
            <a:endParaRPr b="1" sz="18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Proxima Nova"/>
              <a:buChar char="•"/>
            </a:pPr>
            <a:r>
              <a:rPr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Central Athletic Facility upgrades </a:t>
            </a:r>
            <a:r>
              <a:rPr b="1"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$32.4M</a:t>
            </a:r>
            <a:endParaRPr b="1" sz="18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Proxima Nova"/>
              <a:buChar char="•"/>
            </a:pPr>
            <a:r>
              <a:rPr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Musical instrument replacement </a:t>
            </a:r>
            <a:r>
              <a:rPr b="1"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$5M</a:t>
            </a:r>
            <a:endParaRPr b="1" sz="18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Proxima Nova"/>
              <a:buChar char="•"/>
            </a:pPr>
            <a:r>
              <a:rPr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Furniture replacement </a:t>
            </a:r>
            <a:r>
              <a:rPr b="1"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$3.5M</a:t>
            </a:r>
            <a:endParaRPr sz="18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71" name="Google Shape;271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81050" y="566888"/>
            <a:ext cx="1453251" cy="1453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69875" y="1568875"/>
            <a:ext cx="1341774" cy="1341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11650" y="2571762"/>
            <a:ext cx="1592049" cy="1592049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275" name="Google Shape;275;p44"/>
          <p:cNvSpPr/>
          <p:nvPr/>
        </p:nvSpPr>
        <p:spPr>
          <a:xfrm>
            <a:off x="7497300" y="4620425"/>
            <a:ext cx="1158300" cy="393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5"/>
          <p:cNvSpPr txBox="1"/>
          <p:nvPr>
            <p:ph type="title"/>
          </p:nvPr>
        </p:nvSpPr>
        <p:spPr>
          <a:xfrm>
            <a:off x="381863" y="421525"/>
            <a:ext cx="8239200" cy="572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accent2"/>
                </a:solidFill>
                <a:latin typeface="Roboto Slab"/>
                <a:ea typeface="Roboto Slab"/>
                <a:cs typeface="Roboto Slab"/>
                <a:sym typeface="Roboto Slab"/>
              </a:rPr>
              <a:t>Proposed modernizations ($1.55 billion bond) -</a:t>
            </a:r>
            <a:endParaRPr b="1" sz="2600">
              <a:solidFill>
                <a:schemeClr val="accent2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accent2"/>
                </a:solidFill>
                <a:latin typeface="Roboto Slab"/>
                <a:ea typeface="Roboto Slab"/>
                <a:cs typeface="Roboto Slab"/>
                <a:sym typeface="Roboto Slab"/>
              </a:rPr>
              <a:t>Proposal A</a:t>
            </a:r>
            <a:endParaRPr b="1" sz="2600">
              <a:solidFill>
                <a:schemeClr val="accent2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81" name="Google Shape;281;p45"/>
          <p:cNvSpPr txBox="1"/>
          <p:nvPr>
            <p:ph idx="1" type="body"/>
          </p:nvPr>
        </p:nvSpPr>
        <p:spPr>
          <a:xfrm>
            <a:off x="456900" y="1865771"/>
            <a:ext cx="2793600" cy="25305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7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Allison Elementary</a:t>
            </a:r>
            <a:endParaRPr sz="13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Barrington Elementary</a:t>
            </a:r>
            <a:endParaRPr sz="13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Harris Elementary</a:t>
            </a:r>
            <a:endParaRPr sz="13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Linder Elementary</a:t>
            </a:r>
            <a:endParaRPr sz="13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Oak Springs Elementary</a:t>
            </a:r>
            <a:endParaRPr sz="13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Pecan Springs Elementary School </a:t>
            </a:r>
            <a:endParaRPr sz="13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Sadler Means YWLA </a:t>
            </a:r>
            <a:endParaRPr sz="13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7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Travis Early College High School</a:t>
            </a:r>
            <a:endParaRPr sz="13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2" name="Google Shape;282;p45"/>
          <p:cNvSpPr txBox="1"/>
          <p:nvPr>
            <p:ph idx="1" type="body"/>
          </p:nvPr>
        </p:nvSpPr>
        <p:spPr>
          <a:xfrm>
            <a:off x="4477675" y="1865771"/>
            <a:ext cx="3531900" cy="21216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7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Andrews Elementary</a:t>
            </a:r>
            <a:endParaRPr sz="13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Burnet Middle School </a:t>
            </a:r>
            <a:endParaRPr sz="13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Houston Elementary</a:t>
            </a:r>
            <a:endParaRPr sz="13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Langford Elementary</a:t>
            </a:r>
            <a:endParaRPr sz="13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Northeast Early College High School</a:t>
            </a:r>
            <a:endParaRPr sz="13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7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Wooldridge Elementary </a:t>
            </a:r>
            <a:endParaRPr sz="13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3" name="Google Shape;283;p45"/>
          <p:cNvSpPr/>
          <p:nvPr/>
        </p:nvSpPr>
        <p:spPr>
          <a:xfrm>
            <a:off x="6847400" y="4627875"/>
            <a:ext cx="2165700" cy="38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45"/>
          <p:cNvSpPr txBox="1"/>
          <p:nvPr>
            <p:ph type="title"/>
          </p:nvPr>
        </p:nvSpPr>
        <p:spPr>
          <a:xfrm>
            <a:off x="4477675" y="1391408"/>
            <a:ext cx="3688200" cy="216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1000"/>
              </a:spcAft>
              <a:buNone/>
            </a:pP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Partial Modernization (6)</a:t>
            </a:r>
            <a:endParaRPr>
              <a:solidFill>
                <a:srgbClr val="3F3F3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85" name="Google Shape;285;p45"/>
          <p:cNvSpPr txBox="1"/>
          <p:nvPr>
            <p:ph type="title"/>
          </p:nvPr>
        </p:nvSpPr>
        <p:spPr>
          <a:xfrm>
            <a:off x="456900" y="1391408"/>
            <a:ext cx="3296100" cy="216900"/>
          </a:xfrm>
          <a:prstGeom prst="rect">
            <a:avLst/>
          </a:prstGeom>
        </p:spPr>
        <p:txBody>
          <a:bodyPr anchorCtr="0" anchor="ctr" bIns="91425" lIns="57150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1000"/>
              </a:spcAft>
              <a:buNone/>
            </a:pP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Full Modernization (8)</a:t>
            </a:r>
            <a:endParaRPr>
              <a:solidFill>
                <a:srgbClr val="00A4C7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86" name="Google Shape;286;p45"/>
          <p:cNvSpPr/>
          <p:nvPr/>
        </p:nvSpPr>
        <p:spPr>
          <a:xfrm>
            <a:off x="456900" y="1698158"/>
            <a:ext cx="2871600" cy="48600"/>
          </a:xfrm>
          <a:prstGeom prst="rect">
            <a:avLst/>
          </a:prstGeom>
          <a:solidFill>
            <a:srgbClr val="00A4C7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45"/>
          <p:cNvSpPr/>
          <p:nvPr/>
        </p:nvSpPr>
        <p:spPr>
          <a:xfrm>
            <a:off x="4477675" y="1698158"/>
            <a:ext cx="2871600" cy="48600"/>
          </a:xfrm>
          <a:prstGeom prst="rect">
            <a:avLst/>
          </a:prstGeom>
          <a:solidFill>
            <a:srgbClr val="00A4C7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6"/>
          <p:cNvSpPr txBox="1"/>
          <p:nvPr>
            <p:ph type="title"/>
          </p:nvPr>
        </p:nvSpPr>
        <p:spPr>
          <a:xfrm>
            <a:off x="311700" y="1486100"/>
            <a:ext cx="8520600" cy="1971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50">
                <a:solidFill>
                  <a:schemeClr val="accent3"/>
                </a:solidFill>
                <a:latin typeface="Roboto Slab"/>
                <a:ea typeface="Roboto Slab"/>
                <a:cs typeface="Roboto Slab"/>
                <a:sym typeface="Roboto Slab"/>
              </a:rPr>
              <a:t>Draft Proposal</a:t>
            </a:r>
            <a:r>
              <a:rPr lang="en" sz="4250">
                <a:solidFill>
                  <a:schemeClr val="accent3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r>
              <a:rPr b="1" lang="en" sz="4250">
                <a:solidFill>
                  <a:schemeClr val="accent3"/>
                </a:solidFill>
                <a:latin typeface="Roboto Slab"/>
                <a:ea typeface="Roboto Slab"/>
                <a:cs typeface="Roboto Slab"/>
                <a:sym typeface="Roboto Slab"/>
              </a:rPr>
              <a:t>B</a:t>
            </a:r>
            <a:r>
              <a:rPr lang="en" sz="4250">
                <a:solidFill>
                  <a:schemeClr val="accent3"/>
                </a:solidFill>
                <a:latin typeface="Roboto Slab"/>
                <a:ea typeface="Roboto Slab"/>
                <a:cs typeface="Roboto Slab"/>
                <a:sym typeface="Roboto Slab"/>
              </a:rPr>
              <a:t>: </a:t>
            </a:r>
            <a:br>
              <a:rPr lang="en" sz="4250">
                <a:solidFill>
                  <a:schemeClr val="accent3"/>
                </a:solidFill>
                <a:latin typeface="Roboto Slab"/>
                <a:ea typeface="Roboto Slab"/>
                <a:cs typeface="Roboto Slab"/>
                <a:sym typeface="Roboto Slab"/>
              </a:rPr>
            </a:br>
            <a:r>
              <a:rPr lang="en" sz="4250">
                <a:solidFill>
                  <a:schemeClr val="accent3"/>
                </a:solidFill>
                <a:latin typeface="Roboto Slab"/>
                <a:ea typeface="Roboto Slab"/>
                <a:cs typeface="Roboto Slab"/>
                <a:sym typeface="Roboto Slab"/>
              </a:rPr>
              <a:t>$2.18 Billion</a:t>
            </a:r>
            <a:endParaRPr sz="4250">
              <a:solidFill>
                <a:schemeClr val="accent3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250">
                <a:solidFill>
                  <a:schemeClr val="accent3"/>
                </a:solidFill>
                <a:latin typeface="Roboto Slab"/>
                <a:ea typeface="Roboto Slab"/>
                <a:cs typeface="Roboto Slab"/>
                <a:sym typeface="Roboto Slab"/>
              </a:rPr>
              <a:t>(</a:t>
            </a:r>
            <a:r>
              <a:rPr lang="en" sz="4250">
                <a:solidFill>
                  <a:schemeClr val="accent3"/>
                </a:solidFill>
                <a:latin typeface="Roboto Slab"/>
                <a:ea typeface="Roboto Slab"/>
                <a:cs typeface="Roboto Slab"/>
                <a:sym typeface="Roboto Slab"/>
              </a:rPr>
              <a:t>1 cent tax rate increase) </a:t>
            </a:r>
            <a:endParaRPr sz="4250">
              <a:solidFill>
                <a:schemeClr val="accent3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250">
              <a:solidFill>
                <a:schemeClr val="accent3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94" name="Google Shape;294;p46"/>
          <p:cNvSpPr/>
          <p:nvPr/>
        </p:nvSpPr>
        <p:spPr>
          <a:xfrm>
            <a:off x="6847400" y="4627875"/>
            <a:ext cx="2165700" cy="38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7"/>
          <p:cNvSpPr txBox="1"/>
          <p:nvPr>
            <p:ph type="title"/>
          </p:nvPr>
        </p:nvSpPr>
        <p:spPr>
          <a:xfrm>
            <a:off x="177400" y="515600"/>
            <a:ext cx="8520600" cy="572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3"/>
                </a:solidFill>
                <a:latin typeface="Roboto Slab"/>
                <a:ea typeface="Roboto Slab"/>
                <a:cs typeface="Roboto Slab"/>
                <a:sym typeface="Roboto Slab"/>
              </a:rPr>
              <a:t>Highlights of Draft Proposal </a:t>
            </a:r>
            <a:r>
              <a:rPr b="1" lang="en">
                <a:solidFill>
                  <a:schemeClr val="accent3"/>
                </a:solidFill>
                <a:latin typeface="Roboto Slab"/>
                <a:ea typeface="Roboto Slab"/>
                <a:cs typeface="Roboto Slab"/>
                <a:sym typeface="Roboto Slab"/>
              </a:rPr>
              <a:t>B</a:t>
            </a:r>
            <a:br>
              <a:rPr b="1" lang="en">
                <a:solidFill>
                  <a:schemeClr val="accent3"/>
                </a:solidFill>
                <a:latin typeface="Roboto Slab"/>
                <a:ea typeface="Roboto Slab"/>
                <a:cs typeface="Roboto Slab"/>
                <a:sym typeface="Roboto Slab"/>
              </a:rPr>
            </a:br>
            <a:r>
              <a:rPr lang="en" sz="2855">
                <a:solidFill>
                  <a:schemeClr val="accent2"/>
                </a:solidFill>
                <a:latin typeface="Roboto Slab"/>
                <a:ea typeface="Roboto Slab"/>
                <a:cs typeface="Roboto Slab"/>
                <a:sym typeface="Roboto Slab"/>
              </a:rPr>
              <a:t>(All projects in Proposal A)</a:t>
            </a:r>
            <a:r>
              <a:rPr b="1" lang="en">
                <a:solidFill>
                  <a:schemeClr val="accent3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endParaRPr b="1">
              <a:solidFill>
                <a:schemeClr val="accent3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301" name="Google Shape;301;p47"/>
          <p:cNvSpPr txBox="1"/>
          <p:nvPr/>
        </p:nvSpPr>
        <p:spPr>
          <a:xfrm>
            <a:off x="0" y="4063825"/>
            <a:ext cx="9144000" cy="461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Bond Total: $2,180,416,000 (1 cent tax rate increase)</a:t>
            </a:r>
            <a:endParaRPr b="1" sz="17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02" name="Google Shape;302;p47"/>
          <p:cNvSpPr/>
          <p:nvPr/>
        </p:nvSpPr>
        <p:spPr>
          <a:xfrm>
            <a:off x="6847400" y="4627875"/>
            <a:ext cx="2165700" cy="38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03" name="Google Shape;303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900" y="1346975"/>
            <a:ext cx="1292975" cy="1292999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47"/>
          <p:cNvSpPr txBox="1"/>
          <p:nvPr/>
        </p:nvSpPr>
        <p:spPr>
          <a:xfrm>
            <a:off x="1863400" y="1564175"/>
            <a:ext cx="18621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$1,338,213,000</a:t>
            </a:r>
            <a:endParaRPr sz="16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7 additional full or </a:t>
            </a:r>
            <a:r>
              <a:rPr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partial </a:t>
            </a: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campus modernizations (21 total) </a:t>
            </a:r>
            <a:endParaRPr sz="2200">
              <a:solidFill>
                <a:srgbClr val="3F3F3F"/>
              </a:solidFill>
            </a:endParaRPr>
          </a:p>
        </p:txBody>
      </p:sp>
      <p:sp>
        <p:nvSpPr>
          <p:cNvPr id="305" name="Google Shape;305;p47"/>
          <p:cNvSpPr txBox="1"/>
          <p:nvPr/>
        </p:nvSpPr>
        <p:spPr>
          <a:xfrm>
            <a:off x="1863400" y="3090963"/>
            <a:ext cx="21657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$50,000,000</a:t>
            </a:r>
            <a:endParaRPr b="1" sz="16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Teacher housing</a:t>
            </a:r>
            <a:endParaRPr b="1" sz="16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306" name="Google Shape;306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4888" y="2639973"/>
            <a:ext cx="1292980" cy="1293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47"/>
          <p:cNvSpPr txBox="1"/>
          <p:nvPr/>
        </p:nvSpPr>
        <p:spPr>
          <a:xfrm>
            <a:off x="5528475" y="2826788"/>
            <a:ext cx="26718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    </a:t>
            </a: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$106,815,000</a:t>
            </a:r>
            <a:endParaRPr sz="16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17780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Additional upgrades to </a:t>
            </a: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athletics </a:t>
            </a:r>
            <a:r>
              <a:rPr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and</a:t>
            </a: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 visual and performing arts spaces </a:t>
            </a:r>
            <a:endParaRPr sz="2200"/>
          </a:p>
        </p:txBody>
      </p:sp>
      <p:pic>
        <p:nvPicPr>
          <p:cNvPr id="308" name="Google Shape;308;p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56650" y="2687050"/>
            <a:ext cx="1202874" cy="1202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47"/>
          <p:cNvPicPr preferRelativeResize="0"/>
          <p:nvPr/>
        </p:nvPicPr>
        <p:blipFill rotWithShape="1">
          <a:blip r:embed="rId6">
            <a:alphaModFix/>
          </a:blip>
          <a:srcRect b="9387" l="0" r="0" t="0"/>
          <a:stretch/>
        </p:blipFill>
        <p:spPr>
          <a:xfrm>
            <a:off x="4456650" y="1423176"/>
            <a:ext cx="1202874" cy="1089975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47"/>
          <p:cNvSpPr txBox="1"/>
          <p:nvPr/>
        </p:nvSpPr>
        <p:spPr>
          <a:xfrm>
            <a:off x="5715625" y="1551375"/>
            <a:ext cx="2165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$141,815,000</a:t>
            </a:r>
            <a:endParaRPr b="1" sz="16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Increased </a:t>
            </a:r>
            <a:r>
              <a:rPr b="1"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technology</a:t>
            </a:r>
            <a:r>
              <a:rPr lang="en" sz="16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 investment</a:t>
            </a:r>
            <a:endParaRPr sz="2200"/>
          </a:p>
        </p:txBody>
      </p:sp>
      <p:sp>
        <p:nvSpPr>
          <p:cNvPr id="311" name="Google Shape;311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Google Shape;316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1975" y="2575938"/>
            <a:ext cx="1569237" cy="1624572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4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00">
                <a:solidFill>
                  <a:schemeClr val="accent3"/>
                </a:solidFill>
                <a:latin typeface="Roboto Slab"/>
                <a:ea typeface="Roboto Slab"/>
                <a:cs typeface="Roboto Slab"/>
                <a:sym typeface="Roboto Slab"/>
              </a:rPr>
              <a:t>Additional Long-range </a:t>
            </a:r>
            <a:br>
              <a:rPr b="1" lang="en" sz="2600">
                <a:solidFill>
                  <a:schemeClr val="accent3"/>
                </a:solidFill>
                <a:latin typeface="Roboto Slab"/>
                <a:ea typeface="Roboto Slab"/>
                <a:cs typeface="Roboto Slab"/>
                <a:sym typeface="Roboto Slab"/>
              </a:rPr>
            </a:br>
            <a:r>
              <a:rPr b="1" lang="en" sz="2600">
                <a:solidFill>
                  <a:schemeClr val="accent3"/>
                </a:solidFill>
                <a:latin typeface="Roboto Slab"/>
                <a:ea typeface="Roboto Slab"/>
                <a:cs typeface="Roboto Slab"/>
                <a:sym typeface="Roboto Slab"/>
              </a:rPr>
              <a:t>Planning Investments - Proposal B</a:t>
            </a:r>
            <a:endParaRPr b="1" sz="2600">
              <a:solidFill>
                <a:schemeClr val="accent3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318" name="Google Shape;318;p48"/>
          <p:cNvSpPr txBox="1"/>
          <p:nvPr>
            <p:ph idx="1" type="body"/>
          </p:nvPr>
        </p:nvSpPr>
        <p:spPr>
          <a:xfrm>
            <a:off x="311700" y="1369725"/>
            <a:ext cx="5295900" cy="3416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152400" lvl="0" marL="177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Proxima Nova"/>
              <a:buChar char="•"/>
            </a:pPr>
            <a:r>
              <a:rPr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All investments in Proposal A </a:t>
            </a:r>
            <a:endParaRPr sz="18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152400" lvl="0" marL="177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Proxima Nova"/>
              <a:buChar char="•"/>
            </a:pPr>
            <a:r>
              <a:rPr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Outdoor Learning and/or Playgrounds</a:t>
            </a:r>
            <a:r>
              <a:rPr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b="1"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$4.7M</a:t>
            </a:r>
            <a:endParaRPr b="1" sz="18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152400" lvl="0" marL="177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Proxima Nova"/>
              <a:buChar char="•"/>
            </a:pPr>
            <a:r>
              <a:rPr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Site Circulation</a:t>
            </a:r>
            <a:endParaRPr sz="18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152400" lvl="0" marL="177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Proxima Nova"/>
              <a:buChar char="•"/>
            </a:pPr>
            <a:r>
              <a:rPr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Additional</a:t>
            </a:r>
            <a:r>
              <a:rPr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Visual and Performing Arts facility updates </a:t>
            </a:r>
            <a:r>
              <a:rPr b="1"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$14.2M</a:t>
            </a:r>
            <a:endParaRPr b="1" sz="18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152400" lvl="0" marL="177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Proxima Nova"/>
              <a:buChar char="•"/>
            </a:pPr>
            <a:r>
              <a:rPr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Additional Athletics Gym/Locker Improvements - </a:t>
            </a:r>
            <a:r>
              <a:rPr b="1"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$22.1M</a:t>
            </a:r>
            <a:endParaRPr b="1" sz="18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152400" lvl="0" marL="177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Proxima Nova"/>
              <a:buChar char="•"/>
            </a:pPr>
            <a:r>
              <a:rPr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Special Education classroom improvements (Lifeskills) </a:t>
            </a:r>
            <a:r>
              <a:rPr b="1" lang="en" sz="18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$9M</a:t>
            </a:r>
            <a:endParaRPr b="1" sz="18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177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319" name="Google Shape;319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83472" y="897663"/>
            <a:ext cx="1656803" cy="1715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21975" y="1109975"/>
            <a:ext cx="1426915" cy="1477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4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83472" y="2530611"/>
            <a:ext cx="1656803" cy="1715227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323" name="Google Shape;323;p48"/>
          <p:cNvSpPr/>
          <p:nvPr/>
        </p:nvSpPr>
        <p:spPr>
          <a:xfrm>
            <a:off x="7547125" y="4595525"/>
            <a:ext cx="1095900" cy="548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49"/>
          <p:cNvSpPr/>
          <p:nvPr/>
        </p:nvSpPr>
        <p:spPr>
          <a:xfrm>
            <a:off x="6847400" y="4627875"/>
            <a:ext cx="2165700" cy="388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49"/>
          <p:cNvSpPr txBox="1"/>
          <p:nvPr/>
        </p:nvSpPr>
        <p:spPr>
          <a:xfrm>
            <a:off x="445500" y="368825"/>
            <a:ext cx="8100600" cy="83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accent3"/>
                </a:solidFill>
                <a:latin typeface="Roboto Slab"/>
                <a:ea typeface="Roboto Slab"/>
                <a:cs typeface="Roboto Slab"/>
                <a:sym typeface="Roboto Slab"/>
              </a:rPr>
              <a:t>Proposed modernizations ($2.1 billion bond) -</a:t>
            </a:r>
            <a:endParaRPr b="1" sz="2600">
              <a:solidFill>
                <a:schemeClr val="accent3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accent3"/>
                </a:solidFill>
                <a:latin typeface="Roboto Slab"/>
                <a:ea typeface="Roboto Slab"/>
                <a:cs typeface="Roboto Slab"/>
                <a:sym typeface="Roboto Slab"/>
              </a:rPr>
              <a:t>Proposal B</a:t>
            </a:r>
            <a:endParaRPr b="1" sz="2600">
              <a:solidFill>
                <a:schemeClr val="accent3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330" name="Google Shape;330;p49"/>
          <p:cNvSpPr txBox="1"/>
          <p:nvPr/>
        </p:nvSpPr>
        <p:spPr>
          <a:xfrm>
            <a:off x="403775" y="1843975"/>
            <a:ext cx="1802100" cy="208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Allison Elementary </a:t>
            </a:r>
            <a:endParaRPr sz="13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highlight>
                  <a:srgbClr val="EAD1DC"/>
                </a:highlight>
                <a:latin typeface="Proxima Nova"/>
                <a:ea typeface="Proxima Nova"/>
                <a:cs typeface="Proxima Nova"/>
                <a:sym typeface="Proxima Nova"/>
              </a:rPr>
              <a:t>Andrews Elementary </a:t>
            </a:r>
            <a:endParaRPr sz="1300">
              <a:solidFill>
                <a:srgbClr val="3F3F3F"/>
              </a:solidFill>
              <a:highlight>
                <a:srgbClr val="EAD1DC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Barrington Elementary</a:t>
            </a:r>
            <a:endParaRPr sz="13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highlight>
                  <a:srgbClr val="EAD1DC"/>
                </a:highlight>
                <a:latin typeface="Proxima Nova"/>
                <a:ea typeface="Proxima Nova"/>
                <a:cs typeface="Proxima Nova"/>
                <a:sym typeface="Proxima Nova"/>
              </a:rPr>
              <a:t>Burnet Middle </a:t>
            </a:r>
            <a:endParaRPr sz="1300">
              <a:solidFill>
                <a:srgbClr val="3F3F3F"/>
              </a:solidFill>
              <a:highlight>
                <a:srgbClr val="EAD1DC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highlight>
                  <a:srgbClr val="EAD1DC"/>
                </a:highlight>
                <a:latin typeface="Proxima Nova"/>
                <a:ea typeface="Proxima Nova"/>
                <a:cs typeface="Proxima Nova"/>
                <a:sym typeface="Proxima Nova"/>
              </a:rPr>
              <a:t>Houston Elementary </a:t>
            </a:r>
            <a:endParaRPr sz="1300">
              <a:solidFill>
                <a:srgbClr val="3F3F3F"/>
              </a:solidFill>
              <a:highlight>
                <a:srgbClr val="EAD1DC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Harris Elementary</a:t>
            </a:r>
            <a:endParaRPr sz="13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300">
                <a:solidFill>
                  <a:srgbClr val="3F3F3F"/>
                </a:solidFill>
                <a:highlight>
                  <a:srgbClr val="EAD1DC"/>
                </a:highlight>
                <a:latin typeface="Proxima Nova"/>
                <a:ea typeface="Proxima Nova"/>
                <a:cs typeface="Proxima Nova"/>
                <a:sym typeface="Proxima Nova"/>
              </a:rPr>
              <a:t>Langford Elementary</a:t>
            </a:r>
            <a:endParaRPr sz="1800">
              <a:solidFill>
                <a:srgbClr val="3F3F3F"/>
              </a:solidFill>
              <a:highlight>
                <a:srgbClr val="EAD1DC"/>
              </a:highlight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31" name="Google Shape;331;p49"/>
          <p:cNvSpPr txBox="1"/>
          <p:nvPr/>
        </p:nvSpPr>
        <p:spPr>
          <a:xfrm>
            <a:off x="4437626" y="1843975"/>
            <a:ext cx="2676600" cy="13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highlight>
                  <a:srgbClr val="CFE2F3"/>
                </a:highlight>
                <a:latin typeface="Proxima Nova"/>
                <a:ea typeface="Proxima Nova"/>
                <a:cs typeface="Proxima Nova"/>
                <a:sym typeface="Proxima Nova"/>
              </a:rPr>
              <a:t>Bear Creek Elementary (Phase 2)</a:t>
            </a:r>
            <a:endParaRPr sz="1300">
              <a:solidFill>
                <a:srgbClr val="3F3F3F"/>
              </a:solidFill>
              <a:highlight>
                <a:srgbClr val="CFE2F3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highlight>
                  <a:srgbClr val="CFE2F3"/>
                </a:highlight>
                <a:latin typeface="Proxima Nova"/>
                <a:ea typeface="Proxima Nova"/>
                <a:cs typeface="Proxima Nova"/>
                <a:sym typeface="Proxima Nova"/>
              </a:rPr>
              <a:t>Dobie Middle School </a:t>
            </a:r>
            <a:endParaRPr sz="1300">
              <a:solidFill>
                <a:srgbClr val="3F3F3F"/>
              </a:solidFill>
              <a:highlight>
                <a:srgbClr val="CFE2F3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highlight>
                  <a:srgbClr val="CFE2F3"/>
                </a:highlight>
                <a:latin typeface="Proxima Nova"/>
                <a:ea typeface="Proxima Nova"/>
                <a:cs typeface="Proxima Nova"/>
                <a:sym typeface="Proxima Nova"/>
              </a:rPr>
              <a:t>Hill Elementary (Phase 2)</a:t>
            </a:r>
            <a:endParaRPr sz="1300">
              <a:solidFill>
                <a:srgbClr val="3F3F3F"/>
              </a:solidFill>
              <a:highlight>
                <a:srgbClr val="CFE2F3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300">
                <a:solidFill>
                  <a:srgbClr val="3F3F3F"/>
                </a:solidFill>
                <a:highlight>
                  <a:srgbClr val="CFE2F3"/>
                </a:highlight>
                <a:latin typeface="Proxima Nova"/>
                <a:ea typeface="Proxima Nova"/>
                <a:cs typeface="Proxima Nova"/>
                <a:sym typeface="Proxima Nova"/>
              </a:rPr>
              <a:t>LBJ Early College High School (Phase 2)</a:t>
            </a:r>
            <a:endParaRPr sz="1300">
              <a:solidFill>
                <a:srgbClr val="3F3F3F"/>
              </a:solidFill>
              <a:highlight>
                <a:srgbClr val="CFE2F3"/>
              </a:highlight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32" name="Google Shape;332;p49"/>
          <p:cNvSpPr/>
          <p:nvPr/>
        </p:nvSpPr>
        <p:spPr>
          <a:xfrm>
            <a:off x="5766950" y="3969175"/>
            <a:ext cx="2942400" cy="9288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11051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49"/>
          <p:cNvSpPr txBox="1"/>
          <p:nvPr/>
        </p:nvSpPr>
        <p:spPr>
          <a:xfrm>
            <a:off x="5824250" y="4015375"/>
            <a:ext cx="2827800" cy="83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3F3F3F"/>
                </a:solidFill>
                <a:highlight>
                  <a:srgbClr val="EAD1DC"/>
                </a:highlight>
                <a:latin typeface="Proxima Nova"/>
                <a:ea typeface="Proxima Nova"/>
                <a:cs typeface="Proxima Nova"/>
                <a:sym typeface="Proxima Nova"/>
              </a:rPr>
              <a:t>Partial to Full Modernization</a:t>
            </a:r>
            <a:endParaRPr sz="1700">
              <a:solidFill>
                <a:srgbClr val="3F3F3F"/>
              </a:solidFill>
              <a:highlight>
                <a:srgbClr val="EAD1DC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ctr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700">
                <a:solidFill>
                  <a:srgbClr val="3F3F3F"/>
                </a:solidFill>
                <a:highlight>
                  <a:srgbClr val="CFE2F3"/>
                </a:highlight>
                <a:latin typeface="Proxima Nova"/>
                <a:ea typeface="Proxima Nova"/>
                <a:cs typeface="Proxima Nova"/>
                <a:sym typeface="Proxima Nova"/>
              </a:rPr>
              <a:t>New Partial Modernization</a:t>
            </a:r>
            <a:endParaRPr sz="1700">
              <a:solidFill>
                <a:srgbClr val="3F3F3F"/>
              </a:solidFill>
              <a:highlight>
                <a:srgbClr val="CFE2F3"/>
              </a:highlight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34" name="Google Shape;334;p49"/>
          <p:cNvSpPr txBox="1"/>
          <p:nvPr/>
        </p:nvSpPr>
        <p:spPr>
          <a:xfrm>
            <a:off x="6949700" y="1843975"/>
            <a:ext cx="1961100" cy="13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highlight>
                  <a:srgbClr val="CFE2F3"/>
                </a:highlight>
                <a:latin typeface="Proxima Nova"/>
                <a:ea typeface="Proxima Nova"/>
                <a:cs typeface="Proxima Nova"/>
                <a:sym typeface="Proxima Nova"/>
              </a:rPr>
              <a:t>Odom Elementary </a:t>
            </a:r>
            <a:endParaRPr sz="1300">
              <a:solidFill>
                <a:srgbClr val="3F3F3F"/>
              </a:solidFill>
              <a:highlight>
                <a:srgbClr val="CFE2F3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Northeast Early College High School</a:t>
            </a:r>
            <a:endParaRPr sz="13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highlight>
                  <a:srgbClr val="CFE2F3"/>
                </a:highlight>
                <a:latin typeface="Proxima Nova"/>
                <a:ea typeface="Proxima Nova"/>
                <a:cs typeface="Proxima Nova"/>
                <a:sym typeface="Proxima Nova"/>
              </a:rPr>
              <a:t>Williams Elementary </a:t>
            </a:r>
            <a:endParaRPr sz="1300">
              <a:solidFill>
                <a:srgbClr val="3F3F3F"/>
              </a:solidFill>
              <a:highlight>
                <a:srgbClr val="CFE2F3"/>
              </a:highlight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300">
                <a:solidFill>
                  <a:srgbClr val="3F3F3F"/>
                </a:solidFill>
                <a:highlight>
                  <a:srgbClr val="CFE2F3"/>
                </a:highlight>
                <a:latin typeface="Proxima Nova"/>
                <a:ea typeface="Proxima Nova"/>
                <a:cs typeface="Proxima Nova"/>
                <a:sym typeface="Proxima Nova"/>
              </a:rPr>
              <a:t>Wooten Elementary </a:t>
            </a:r>
            <a:endParaRPr sz="1300">
              <a:solidFill>
                <a:srgbClr val="3F3F3F"/>
              </a:solidFill>
              <a:highlight>
                <a:srgbClr val="CFE2F3"/>
              </a:highlight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35" name="Google Shape;335;p49"/>
          <p:cNvSpPr txBox="1"/>
          <p:nvPr/>
        </p:nvSpPr>
        <p:spPr>
          <a:xfrm>
            <a:off x="2158225" y="1843975"/>
            <a:ext cx="2029200" cy="2010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Linder Elementary</a:t>
            </a:r>
            <a:endParaRPr sz="13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Oak Springs Elementary</a:t>
            </a:r>
            <a:endParaRPr sz="13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Pecan Springs Elementary</a:t>
            </a:r>
            <a:endParaRPr sz="13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Sadler Means YWLA </a:t>
            </a:r>
            <a:endParaRPr sz="13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Travis </a:t>
            </a:r>
            <a:r>
              <a:rPr lang="en" sz="130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Early College High School</a:t>
            </a:r>
            <a:endParaRPr sz="1300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300">
                <a:solidFill>
                  <a:srgbClr val="3F3F3F"/>
                </a:solidFill>
                <a:highlight>
                  <a:srgbClr val="EAD1DC"/>
                </a:highlight>
                <a:latin typeface="Proxima Nova"/>
                <a:ea typeface="Proxima Nova"/>
                <a:cs typeface="Proxima Nova"/>
                <a:sym typeface="Proxima Nova"/>
              </a:rPr>
              <a:t>Wooldridge Elementary </a:t>
            </a:r>
            <a:endParaRPr sz="1300">
              <a:solidFill>
                <a:srgbClr val="3F3F3F"/>
              </a:solidFill>
              <a:highlight>
                <a:srgbClr val="EAD1DC"/>
              </a:highlight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36" name="Google Shape;336;p49"/>
          <p:cNvSpPr txBox="1"/>
          <p:nvPr/>
        </p:nvSpPr>
        <p:spPr>
          <a:xfrm>
            <a:off x="4493350" y="1407850"/>
            <a:ext cx="3688200" cy="21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800"/>
              </a:spcBef>
              <a:spcAft>
                <a:spcPts val="1000"/>
              </a:spcAft>
              <a:buSzPts val="770"/>
              <a:buNone/>
            </a:pPr>
            <a:r>
              <a:rPr b="1" lang="en" sz="1420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Partial Modernization (8)</a:t>
            </a:r>
            <a:endParaRPr sz="2610">
              <a:solidFill>
                <a:srgbClr val="3F3F3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337" name="Google Shape;337;p49"/>
          <p:cNvSpPr txBox="1"/>
          <p:nvPr/>
        </p:nvSpPr>
        <p:spPr>
          <a:xfrm>
            <a:off x="472575" y="1407850"/>
            <a:ext cx="3296100" cy="21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57150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800"/>
              </a:spcBef>
              <a:spcAft>
                <a:spcPts val="1000"/>
              </a:spcAft>
              <a:buSzPts val="275"/>
              <a:buNone/>
            </a:pPr>
            <a:r>
              <a:rPr b="1" lang="en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Full Modernization (13)</a:t>
            </a:r>
            <a:endParaRPr sz="1125">
              <a:solidFill>
                <a:srgbClr val="00A4C7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338" name="Google Shape;338;p49"/>
          <p:cNvSpPr/>
          <p:nvPr/>
        </p:nvSpPr>
        <p:spPr>
          <a:xfrm>
            <a:off x="456900" y="1698158"/>
            <a:ext cx="2871600" cy="486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339" name="Google Shape;339;p49"/>
          <p:cNvSpPr/>
          <p:nvPr/>
        </p:nvSpPr>
        <p:spPr>
          <a:xfrm>
            <a:off x="4493350" y="1698158"/>
            <a:ext cx="2871600" cy="48600"/>
          </a:xfrm>
          <a:prstGeom prst="rect">
            <a:avLst/>
          </a:prstGeom>
          <a:solidFill>
            <a:schemeClr val="accent3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340" name="Google Shape;340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2"/>
          <p:cNvSpPr/>
          <p:nvPr/>
        </p:nvSpPr>
        <p:spPr>
          <a:xfrm>
            <a:off x="0" y="12000"/>
            <a:ext cx="9144000" cy="41244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32"/>
          <p:cNvSpPr txBox="1"/>
          <p:nvPr>
            <p:ph type="ctrTitle"/>
          </p:nvPr>
        </p:nvSpPr>
        <p:spPr>
          <a:xfrm>
            <a:off x="311700" y="181081"/>
            <a:ext cx="8520600" cy="374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Interpretation</a:t>
            </a:r>
            <a:endParaRPr b="1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159" name="Google Shape;15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1630" y="4223773"/>
            <a:ext cx="2240733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32"/>
          <p:cNvSpPr txBox="1"/>
          <p:nvPr>
            <p:ph idx="12" type="sldNum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 sz="1200">
                <a:solidFill>
                  <a:srgbClr val="A9343A"/>
                </a:solidFill>
              </a:rPr>
              <a:t>‹#›</a:t>
            </a:fld>
            <a:endParaRPr b="1" sz="1200">
              <a:solidFill>
                <a:srgbClr val="A9343A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50"/>
          <p:cNvSpPr/>
          <p:nvPr/>
        </p:nvSpPr>
        <p:spPr>
          <a:xfrm>
            <a:off x="0" y="12000"/>
            <a:ext cx="9144000" cy="41244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50"/>
          <p:cNvSpPr txBox="1"/>
          <p:nvPr>
            <p:ph type="ctrTitle"/>
          </p:nvPr>
        </p:nvSpPr>
        <p:spPr>
          <a:xfrm>
            <a:off x="311700" y="181081"/>
            <a:ext cx="8520600" cy="374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Next Steps &amp; Meeting </a:t>
            </a:r>
            <a:endParaRPr b="1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347" name="Google Shape;347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1630" y="4223773"/>
            <a:ext cx="2240733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50"/>
          <p:cNvSpPr txBox="1"/>
          <p:nvPr>
            <p:ph idx="12" type="sldNum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 sz="1200">
                <a:solidFill>
                  <a:srgbClr val="980000"/>
                </a:solidFill>
              </a:rPr>
              <a:t>‹#›</a:t>
            </a:fld>
            <a:endParaRPr b="1" sz="1200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5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 Slab"/>
                <a:ea typeface="Roboto Slab"/>
                <a:cs typeface="Roboto Slab"/>
                <a:sym typeface="Roboto Slab"/>
              </a:rPr>
              <a:t>Next Steps &amp; Meetings </a:t>
            </a:r>
            <a:endParaRPr b="1"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354" name="Google Shape;354;p51"/>
          <p:cNvSpPr txBox="1"/>
          <p:nvPr>
            <p:ph idx="1" type="body"/>
          </p:nvPr>
        </p:nvSpPr>
        <p:spPr>
          <a:xfrm>
            <a:off x="311700" y="765200"/>
            <a:ext cx="7941600" cy="368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146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27045" lvl="0" marL="457200" rtl="0" algn="l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550"/>
              <a:buFont typeface="Open Sans"/>
              <a:buChar char="●"/>
            </a:pPr>
            <a:r>
              <a:rPr lang="en" sz="155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Next BSC meeting</a:t>
            </a:r>
            <a:endParaRPr sz="155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09265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70"/>
              <a:buFont typeface="Open Sans"/>
              <a:buChar char="○"/>
            </a:pPr>
            <a:r>
              <a:rPr b="1" lang="en" sz="127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Saturday, July 23 from 9:00 a.m. - 1:00 p.m.</a:t>
            </a:r>
            <a:endParaRPr b="1" sz="127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09265" lvl="2" marL="13716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70"/>
              <a:buFont typeface="Open Sans"/>
              <a:buChar char="■"/>
            </a:pPr>
            <a:r>
              <a:rPr lang="en" sz="127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Central Office </a:t>
            </a:r>
            <a:endParaRPr sz="127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09265" lvl="2" marL="13716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70"/>
              <a:buFont typeface="Open Sans"/>
              <a:buChar char="■"/>
            </a:pPr>
            <a:r>
              <a:rPr lang="en" sz="127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Complete BSC draft bond package(s)</a:t>
            </a:r>
            <a:endParaRPr sz="127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155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27045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550"/>
              <a:buFont typeface="Open Sans"/>
              <a:buChar char="●"/>
            </a:pPr>
            <a:r>
              <a:rPr lang="en" sz="155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Community Engagement</a:t>
            </a:r>
            <a:endParaRPr sz="155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09265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70"/>
              <a:buFont typeface="Open Sans"/>
              <a:buChar char="○"/>
            </a:pPr>
            <a:r>
              <a:rPr lang="en" sz="127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Thursday, July 21 - Community Conversations (Spanish w/ English interpretation)</a:t>
            </a:r>
            <a:endParaRPr sz="127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127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09265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70"/>
              <a:buFont typeface="Open Sans"/>
              <a:buChar char="●"/>
            </a:pPr>
            <a:r>
              <a:rPr lang="en" sz="155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TBD Trustee Listening Sessions</a:t>
            </a:r>
            <a:endParaRPr sz="127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155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27045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550"/>
              <a:buFont typeface="Open Sans"/>
              <a:buChar char="●"/>
            </a:pPr>
            <a:r>
              <a:rPr lang="en" sz="155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Reminder</a:t>
            </a:r>
            <a:endParaRPr sz="127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09265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270"/>
              <a:buFont typeface="Open Sans"/>
              <a:buChar char="○"/>
            </a:pPr>
            <a:r>
              <a:rPr lang="en" sz="127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Deadline for board to call election Monday, August 22</a:t>
            </a:r>
            <a:endParaRPr sz="127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5" name="Google Shape;355;p51"/>
          <p:cNvSpPr/>
          <p:nvPr/>
        </p:nvSpPr>
        <p:spPr>
          <a:xfrm>
            <a:off x="-12000" y="0"/>
            <a:ext cx="9156000" cy="1680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56" name="Google Shape;356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49375" y="4539075"/>
            <a:ext cx="572700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51"/>
          <p:cNvSpPr txBox="1"/>
          <p:nvPr>
            <p:ph idx="12" type="sldNum"/>
          </p:nvPr>
        </p:nvSpPr>
        <p:spPr>
          <a:xfrm>
            <a:off x="358483" y="45688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52"/>
          <p:cNvSpPr/>
          <p:nvPr/>
        </p:nvSpPr>
        <p:spPr>
          <a:xfrm>
            <a:off x="0" y="12000"/>
            <a:ext cx="9144000" cy="41244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p52"/>
          <p:cNvSpPr txBox="1"/>
          <p:nvPr>
            <p:ph type="ctrTitle"/>
          </p:nvPr>
        </p:nvSpPr>
        <p:spPr>
          <a:xfrm>
            <a:off x="311700" y="181081"/>
            <a:ext cx="8520600" cy="374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Adjourn</a:t>
            </a:r>
            <a:endParaRPr b="1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364" name="Google Shape;364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1630" y="4223773"/>
            <a:ext cx="2240733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p52"/>
          <p:cNvSpPr txBox="1"/>
          <p:nvPr>
            <p:ph idx="12" type="sldNum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 sz="1100">
                <a:solidFill>
                  <a:srgbClr val="980000"/>
                </a:solidFill>
              </a:rPr>
              <a:t>‹#›</a:t>
            </a:fld>
            <a:endParaRPr b="1" sz="1300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3"/>
          <p:cNvSpPr txBox="1"/>
          <p:nvPr>
            <p:ph type="title"/>
          </p:nvPr>
        </p:nvSpPr>
        <p:spPr>
          <a:xfrm>
            <a:off x="311700" y="140225"/>
            <a:ext cx="8520600" cy="127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oboto Slab"/>
                <a:ea typeface="Roboto Slab"/>
                <a:cs typeface="Roboto Slab"/>
                <a:sym typeface="Roboto Slab"/>
              </a:rPr>
              <a:t>Bond Steering Committee / Comité Directivo del Bono</a:t>
            </a:r>
            <a:br>
              <a:rPr b="1" lang="en">
                <a:latin typeface="Roboto Slab"/>
                <a:ea typeface="Roboto Slab"/>
                <a:cs typeface="Roboto Slab"/>
                <a:sym typeface="Roboto Slab"/>
              </a:rPr>
            </a:br>
            <a:r>
              <a:rPr lang="en">
                <a:latin typeface="Roboto Slab"/>
                <a:ea typeface="Roboto Slab"/>
                <a:cs typeface="Roboto Slab"/>
                <a:sym typeface="Roboto Slab"/>
              </a:rPr>
              <a:t>Public Comment Registrations / Inscripció para presentar un comentario público</a:t>
            </a:r>
            <a:endParaRPr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66" name="Google Shape;166;p33"/>
          <p:cNvSpPr/>
          <p:nvPr/>
        </p:nvSpPr>
        <p:spPr>
          <a:xfrm>
            <a:off x="-12000" y="0"/>
            <a:ext cx="9156000" cy="1680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7" name="Google Shape;167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49375" y="4539075"/>
            <a:ext cx="572700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33"/>
          <p:cNvSpPr txBox="1"/>
          <p:nvPr/>
        </p:nvSpPr>
        <p:spPr>
          <a:xfrm>
            <a:off x="444750" y="1314875"/>
            <a:ext cx="857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33"/>
          <p:cNvSpPr txBox="1"/>
          <p:nvPr/>
        </p:nvSpPr>
        <p:spPr>
          <a:xfrm>
            <a:off x="99475" y="2411965"/>
            <a:ext cx="4466700" cy="20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Ten minutes for public comment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Two minutes per person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Register using the QR Code or https://tinyurl.com/aisd2022bond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  <a:buClr>
                <a:srgbClr val="3F3F3F"/>
              </a:buClr>
              <a:buSzPts val="1000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The committee follows the district’s Communications and Visitor Requirements </a:t>
            </a:r>
            <a:endParaRPr sz="1000">
              <a:solidFill>
                <a:srgbClr val="3F3F3F"/>
              </a:solidFill>
            </a:endParaRPr>
          </a:p>
        </p:txBody>
      </p:sp>
      <p:sp>
        <p:nvSpPr>
          <p:cNvPr id="170" name="Google Shape;170;p33"/>
          <p:cNvSpPr txBox="1"/>
          <p:nvPr/>
        </p:nvSpPr>
        <p:spPr>
          <a:xfrm>
            <a:off x="4365600" y="2411978"/>
            <a:ext cx="4466700" cy="20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3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Diez minutos para comentarios públicos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3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Dos minutos por persona.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3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Regístrese usando el código QR o https://tinyurl.com/aisd2022bond</a:t>
            </a:r>
            <a:endParaRPr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3F3F3F"/>
              </a:buClr>
              <a:buSzPts val="1300"/>
              <a:buFont typeface="Open Sans"/>
              <a:buChar char="●"/>
            </a:pP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El comité sigue </a:t>
            </a:r>
            <a:r>
              <a:rPr lang="en">
                <a:solidFill>
                  <a:srgbClr val="3F3F3F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los requisitos de visitantes y comunicaciones</a:t>
            </a:r>
            <a:r>
              <a:rPr lang="en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del distrito</a:t>
            </a:r>
            <a:endParaRPr sz="17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71" name="Google Shape;171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65675" y="1124400"/>
            <a:ext cx="1280100" cy="1280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33"/>
          <p:cNvSpPr txBox="1"/>
          <p:nvPr>
            <p:ph idx="12" type="sldNum"/>
          </p:nvPr>
        </p:nvSpPr>
        <p:spPr>
          <a:xfrm>
            <a:off x="358483" y="45688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4"/>
          <p:cNvSpPr/>
          <p:nvPr/>
        </p:nvSpPr>
        <p:spPr>
          <a:xfrm>
            <a:off x="0" y="12000"/>
            <a:ext cx="9144000" cy="41244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34"/>
          <p:cNvSpPr txBox="1"/>
          <p:nvPr>
            <p:ph type="ctrTitle"/>
          </p:nvPr>
        </p:nvSpPr>
        <p:spPr>
          <a:xfrm>
            <a:off x="311708" y="181068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Bond Steering Committee</a:t>
            </a:r>
            <a:endParaRPr b="1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79" name="Google Shape;179;p34"/>
          <p:cNvSpPr txBox="1"/>
          <p:nvPr>
            <p:ph idx="1" type="subTitle"/>
          </p:nvPr>
        </p:nvSpPr>
        <p:spPr>
          <a:xfrm>
            <a:off x="311700" y="2270618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Wednesday, July 20, 2022</a:t>
            </a:r>
            <a:endParaRPr>
              <a:solidFill>
                <a:schemeClr val="lt1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</p:txBody>
      </p:sp>
      <p:pic>
        <p:nvPicPr>
          <p:cNvPr id="180" name="Google Shape;18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1630" y="4223773"/>
            <a:ext cx="2240733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34"/>
          <p:cNvSpPr txBox="1"/>
          <p:nvPr>
            <p:ph idx="12" type="sldNum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 sz="1200">
                <a:solidFill>
                  <a:srgbClr val="980000"/>
                </a:solidFill>
              </a:rPr>
              <a:t>‹#›</a:t>
            </a:fld>
            <a:endParaRPr b="1" sz="1200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5"/>
          <p:cNvSpPr/>
          <p:nvPr/>
        </p:nvSpPr>
        <p:spPr>
          <a:xfrm>
            <a:off x="0" y="12000"/>
            <a:ext cx="9144000" cy="41244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35"/>
          <p:cNvSpPr txBox="1"/>
          <p:nvPr>
            <p:ph type="ctrTitle"/>
          </p:nvPr>
        </p:nvSpPr>
        <p:spPr>
          <a:xfrm>
            <a:off x="311700" y="181081"/>
            <a:ext cx="8520600" cy="374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Call to Order</a:t>
            </a:r>
            <a:endParaRPr b="1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188" name="Google Shape;188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1630" y="4223773"/>
            <a:ext cx="2240733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5"/>
          <p:cNvSpPr txBox="1"/>
          <p:nvPr>
            <p:ph idx="12" type="sldNum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 sz="1200">
                <a:solidFill>
                  <a:srgbClr val="980000"/>
                </a:solidFill>
              </a:rPr>
              <a:t>‹#›</a:t>
            </a:fld>
            <a:endParaRPr b="1" sz="1200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6"/>
          <p:cNvSpPr/>
          <p:nvPr/>
        </p:nvSpPr>
        <p:spPr>
          <a:xfrm>
            <a:off x="0" y="12000"/>
            <a:ext cx="9144000" cy="41244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36"/>
          <p:cNvSpPr txBox="1"/>
          <p:nvPr>
            <p:ph type="ctrTitle"/>
          </p:nvPr>
        </p:nvSpPr>
        <p:spPr>
          <a:xfrm>
            <a:off x="311700" y="181081"/>
            <a:ext cx="8520600" cy="374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Public Comment</a:t>
            </a:r>
            <a:endParaRPr b="1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196" name="Google Shape;196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1630" y="4223773"/>
            <a:ext cx="2240733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36"/>
          <p:cNvSpPr txBox="1"/>
          <p:nvPr>
            <p:ph idx="12" type="sldNum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 sz="1200">
                <a:solidFill>
                  <a:srgbClr val="980000"/>
                </a:solidFill>
                <a:highlight>
                  <a:srgbClr val="FFFFFF"/>
                </a:highlight>
              </a:rPr>
              <a:t>‹#›</a:t>
            </a:fld>
            <a:endParaRPr b="1" sz="1200">
              <a:solidFill>
                <a:srgbClr val="980000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7"/>
          <p:cNvSpPr/>
          <p:nvPr/>
        </p:nvSpPr>
        <p:spPr>
          <a:xfrm>
            <a:off x="0" y="12000"/>
            <a:ext cx="9144000" cy="41244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37"/>
          <p:cNvSpPr txBox="1"/>
          <p:nvPr>
            <p:ph type="ctrTitle"/>
          </p:nvPr>
        </p:nvSpPr>
        <p:spPr>
          <a:xfrm>
            <a:off x="311700" y="181081"/>
            <a:ext cx="8520600" cy="374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Agenda</a:t>
            </a:r>
            <a:endParaRPr b="1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204" name="Google Shape;204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1630" y="4223773"/>
            <a:ext cx="2240733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7"/>
          <p:cNvSpPr txBox="1"/>
          <p:nvPr>
            <p:ph idx="12" type="sldNum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 sz="1200">
                <a:solidFill>
                  <a:srgbClr val="980000"/>
                </a:solidFill>
              </a:rPr>
              <a:t>‹#›</a:t>
            </a:fld>
            <a:endParaRPr b="1" sz="1200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8"/>
          <p:cNvSpPr/>
          <p:nvPr/>
        </p:nvSpPr>
        <p:spPr>
          <a:xfrm>
            <a:off x="-12000" y="0"/>
            <a:ext cx="9156000" cy="1680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1" name="Google Shape;21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49375" y="4539075"/>
            <a:ext cx="572700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38"/>
          <p:cNvSpPr txBox="1"/>
          <p:nvPr>
            <p:ph idx="12" type="sldNum"/>
          </p:nvPr>
        </p:nvSpPr>
        <p:spPr>
          <a:xfrm>
            <a:off x="358483" y="45688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13" name="Google Shape;213;p38"/>
          <p:cNvGraphicFramePr/>
          <p:nvPr/>
        </p:nvGraphicFramePr>
        <p:xfrm>
          <a:off x="195675" y="3179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{EC82977C-622A-41F8-8574-A6C7C84E56B8}</a:tableStyleId>
              </a:tblPr>
              <a:tblGrid>
                <a:gridCol w="502675"/>
                <a:gridCol w="5282500"/>
                <a:gridCol w="1515675"/>
                <a:gridCol w="1219750"/>
              </a:tblGrid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AGENDA ITEM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START*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DURATION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1.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Call to order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6:30 p.m.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2.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Public Comment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6:30 p.m.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15 min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</a:tr>
              <a:tr h="60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3.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Approval of minutes from previous meetings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6:45 p.m.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5 min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</a:tr>
              <a:tr h="1036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5.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Presentation, Discussion and Possible Action on Draft November 2022 Bond Projects: Considering Community and Board of Trustee Feedback, and Technical and Costing Information.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6:50</a:t>
                      </a: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p.m.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 hour, 5 mins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6.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Potential future items for discussion, meeting dates/times, locations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8:55 p.m.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5 min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7.</a:t>
                      </a:r>
                      <a:endParaRPr b="1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Adjourn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9:00 p.m. </a:t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0" y="12000"/>
            <a:ext cx="9144000" cy="4124400"/>
          </a:xfrm>
          <a:prstGeom prst="rect">
            <a:avLst/>
          </a:prstGeom>
          <a:solidFill>
            <a:srgbClr val="A931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39"/>
          <p:cNvSpPr txBox="1"/>
          <p:nvPr>
            <p:ph type="ctrTitle"/>
          </p:nvPr>
        </p:nvSpPr>
        <p:spPr>
          <a:xfrm>
            <a:off x="311700" y="181081"/>
            <a:ext cx="8520600" cy="374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Finance Update</a:t>
            </a:r>
            <a:endParaRPr b="1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220" name="Google Shape;220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1630" y="4223773"/>
            <a:ext cx="2240733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39"/>
          <p:cNvSpPr txBox="1"/>
          <p:nvPr>
            <p:ph idx="12" type="sldNum"/>
          </p:nvPr>
        </p:nvSpPr>
        <p:spPr>
          <a:xfrm>
            <a:off x="129233" y="464326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" sz="1200">
                <a:solidFill>
                  <a:srgbClr val="980000"/>
                </a:solidFill>
                <a:highlight>
                  <a:srgbClr val="FFFFFF"/>
                </a:highlight>
              </a:rPr>
              <a:t>‹#›</a:t>
            </a:fld>
            <a:endParaRPr b="1" sz="1200">
              <a:solidFill>
                <a:srgbClr val="980000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ondTheme">
  <a:themeElements>
    <a:clrScheme name="Bond ">
      <a:dk1>
        <a:srgbClr val="110518"/>
      </a:dk1>
      <a:lt1>
        <a:srgbClr val="FFFFFF"/>
      </a:lt1>
      <a:dk2>
        <a:srgbClr val="ADAEB6"/>
      </a:dk2>
      <a:lt2>
        <a:srgbClr val="E7E6E6"/>
      </a:lt2>
      <a:accent1>
        <a:srgbClr val="11247E"/>
      </a:accent1>
      <a:accent2>
        <a:srgbClr val="05A1C3"/>
      </a:accent2>
      <a:accent3>
        <a:srgbClr val="11AD4B"/>
      </a:accent3>
      <a:accent4>
        <a:srgbClr val="99D3BF"/>
      </a:accent4>
      <a:accent5>
        <a:srgbClr val="FAE3D6"/>
      </a:accent5>
      <a:accent6>
        <a:srgbClr val="F9AC98"/>
      </a:accent6>
      <a:hlink>
        <a:srgbClr val="05A1C3"/>
      </a:hlink>
      <a:folHlink>
        <a:srgbClr val="9DDCF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